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256" r:id="rId3"/>
    <p:sldId id="323" r:id="rId5"/>
    <p:sldId id="327" r:id="rId6"/>
    <p:sldId id="326" r:id="rId7"/>
    <p:sldId id="329" r:id="rId8"/>
    <p:sldId id="330" r:id="rId9"/>
    <p:sldId id="344" r:id="rId10"/>
    <p:sldId id="331" r:id="rId11"/>
    <p:sldId id="340" r:id="rId12"/>
    <p:sldId id="332" r:id="rId13"/>
    <p:sldId id="333" r:id="rId14"/>
    <p:sldId id="363" r:id="rId15"/>
    <p:sldId id="364" r:id="rId16"/>
    <p:sldId id="365" r:id="rId17"/>
    <p:sldId id="334" r:id="rId18"/>
    <p:sldId id="366" r:id="rId19"/>
    <p:sldId id="315" r:id="rId20"/>
    <p:sldId id="257" r:id="rId21"/>
    <p:sldId id="310" r:id="rId22"/>
    <p:sldId id="311" r:id="rId23"/>
    <p:sldId id="313" r:id="rId24"/>
    <p:sldId id="312" r:id="rId25"/>
    <p:sldId id="314" r:id="rId26"/>
    <p:sldId id="316" r:id="rId27"/>
    <p:sldId id="317" r:id="rId28"/>
    <p:sldId id="318" r:id="rId29"/>
    <p:sldId id="319" r:id="rId30"/>
    <p:sldId id="320" r:id="rId31"/>
    <p:sldId id="322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D4B5B2"/>
    <a:srgbClr val="AE6339"/>
    <a:srgbClr val="2E3F55"/>
    <a:srgbClr val="EFE6DD"/>
    <a:srgbClr val="D0A793"/>
    <a:srgbClr val="7F7D7E"/>
    <a:srgbClr val="CECCCF"/>
    <a:srgbClr val="ECE1DB"/>
    <a:srgbClr val="E6E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7" autoAdjust="0"/>
    <p:restoredTop sz="94660"/>
  </p:normalViewPr>
  <p:slideViewPr>
    <p:cSldViewPr snapToGrid="0">
      <p:cViewPr varScale="1">
        <p:scale>
          <a:sx n="82" d="100"/>
          <a:sy n="82" d="100"/>
        </p:scale>
        <p:origin x="4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7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ADD44-F234-45CD-A068-3D40607DEF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AB849B-8AA4-462E-90D4-30B99F7942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EFE6DD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7376" y="-236561"/>
            <a:ext cx="5694539" cy="7492816"/>
          </a:xfrm>
          <a:prstGeom prst="rect">
            <a:avLst/>
          </a:prstGeom>
        </p:spPr>
      </p:pic>
      <p:sp>
        <p:nvSpPr>
          <p:cNvPr id="8" name="任意多边形: 形状 7"/>
          <p:cNvSpPr/>
          <p:nvPr userDrawn="1"/>
        </p:nvSpPr>
        <p:spPr>
          <a:xfrm>
            <a:off x="9993672" y="2964606"/>
            <a:ext cx="2198329" cy="3893394"/>
          </a:xfrm>
          <a:custGeom>
            <a:avLst/>
            <a:gdLst>
              <a:gd name="connsiteX0" fmla="*/ 2198329 w 2198329"/>
              <a:gd name="connsiteY0" fmla="*/ 0 h 3893394"/>
              <a:gd name="connsiteX1" fmla="*/ 2198329 w 2198329"/>
              <a:gd name="connsiteY1" fmla="*/ 3893394 h 3893394"/>
              <a:gd name="connsiteX2" fmla="*/ 0 w 2198329"/>
              <a:gd name="connsiteY2" fmla="*/ 3893394 h 3893394"/>
              <a:gd name="connsiteX3" fmla="*/ 35142 w 2198329"/>
              <a:gd name="connsiteY3" fmla="*/ 3797340 h 3893394"/>
              <a:gd name="connsiteX4" fmla="*/ 1060409 w 2198329"/>
              <a:gd name="connsiteY4" fmla="*/ 1830914 h 3893394"/>
              <a:gd name="connsiteX5" fmla="*/ 2183125 w 2198329"/>
              <a:gd name="connsiteY5" fmla="*/ 16110 h 3893394"/>
              <a:gd name="connsiteX6" fmla="*/ 2198329 w 2198329"/>
              <a:gd name="connsiteY6" fmla="*/ 0 h 389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8329" h="3893394">
                <a:moveTo>
                  <a:pt x="2198329" y="0"/>
                </a:moveTo>
                <a:lnTo>
                  <a:pt x="2198329" y="3893394"/>
                </a:lnTo>
                <a:lnTo>
                  <a:pt x="0" y="3893394"/>
                </a:lnTo>
                <a:lnTo>
                  <a:pt x="35142" y="3797340"/>
                </a:lnTo>
                <a:cubicBezTo>
                  <a:pt x="238825" y="3265353"/>
                  <a:pt x="678139" y="2429508"/>
                  <a:pt x="1060409" y="1830914"/>
                </a:cubicBezTo>
                <a:cubicBezTo>
                  <a:pt x="1360764" y="1360591"/>
                  <a:pt x="1823593" y="417252"/>
                  <a:pt x="2183125" y="16110"/>
                </a:cubicBezTo>
                <a:lnTo>
                  <a:pt x="2198329" y="0"/>
                </a:lnTo>
                <a:close/>
              </a:path>
            </a:pathLst>
          </a:custGeom>
          <a:solidFill>
            <a:srgbClr val="AE6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upload_post_object_v2_939295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8" y="187657"/>
            <a:ext cx="2227201" cy="519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upload_post_object_v2_939295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88" y="187657"/>
            <a:ext cx="2227201" cy="519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upload_post_object_v2_939295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88" y="187657"/>
            <a:ext cx="2227201" cy="519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框 4"/>
          <p:cNvSpPr txBox="1"/>
          <p:nvPr userDrawn="1"/>
        </p:nvSpPr>
        <p:spPr>
          <a:xfrm>
            <a:off x="78105" y="6373495"/>
            <a:ext cx="3960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  <a:cs typeface="Segoe UI Semilight" panose="020B0402040204020203" pitchFamily="34" charset="0"/>
              </a:rPr>
              <a:t>博学明道 笃行任事</a:t>
            </a:r>
            <a:endParaRPr lang="en-US" altLang="zh-CN" sz="2000" dirty="0">
              <a:latin typeface="隶书" panose="02010509060101010101" pitchFamily="49" charset="-122"/>
              <a:ea typeface="隶书" panose="02010509060101010101" pitchFamily="49" charset="-122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6DA1B-1716-48F7-B377-487684ACE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1AEB9-FE7E-41DF-9470-02B669FE5ED2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upload_post_object_v2_9392958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6388" y="187657"/>
            <a:ext cx="2227201" cy="5194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tags" Target="../tags/tag32.xml"/><Relationship Id="rId2" Type="http://schemas.openxmlformats.org/officeDocument/2006/relationships/image" Target="../media/image11.png"/><Relationship Id="rId1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6.xml"/><Relationship Id="rId4" Type="http://schemas.openxmlformats.org/officeDocument/2006/relationships/image" Target="../media/image14.png"/><Relationship Id="rId3" Type="http://schemas.openxmlformats.org/officeDocument/2006/relationships/tags" Target="../tags/tag35.xml"/><Relationship Id="rId2" Type="http://schemas.openxmlformats.org/officeDocument/2006/relationships/image" Target="../media/image13.png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tags" Target="../tags/tag42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4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45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image" Target="../media/image3.png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3" Type="http://schemas.openxmlformats.org/officeDocument/2006/relationships/notesSlide" Target="../notesSlides/notesSlide2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../media/image3.png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3" Type="http://schemas.openxmlformats.org/officeDocument/2006/relationships/notesSlide" Target="../notesSlides/notesSlide2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tags" Target="../tags/tag6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tags" Target="../tags/tag68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tags" Target="../tags/tag69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tags" Target="../tags/tag7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.xml"/><Relationship Id="rId3" Type="http://schemas.openxmlformats.org/officeDocument/2006/relationships/image" Target="../media/image9.png"/><Relationship Id="rId2" Type="http://schemas.openxmlformats.org/officeDocument/2006/relationships/tags" Target="../tags/tag1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0" Type="http://schemas.openxmlformats.org/officeDocument/2006/relationships/notesSlide" Target="../notesSlides/notesSlide8.xml"/><Relationship Id="rId2" Type="http://schemas.openxmlformats.org/officeDocument/2006/relationships/tags" Target="../tags/tag15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30.xml"/><Relationship Id="rId17" Type="http://schemas.openxmlformats.org/officeDocument/2006/relationships/image" Target="../media/image10.png"/><Relationship Id="rId16" Type="http://schemas.openxmlformats.org/officeDocument/2006/relationships/tags" Target="../tags/tag29.xml"/><Relationship Id="rId15" Type="http://schemas.openxmlformats.org/officeDocument/2006/relationships/tags" Target="../tags/tag28.xml"/><Relationship Id="rId14" Type="http://schemas.openxmlformats.org/officeDocument/2006/relationships/tags" Target="../tags/tag27.xml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0" y="0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2227226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577215" y="1276985"/>
            <a:ext cx="1242949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Miles to Go: Smart Road Trip                          Planner</a:t>
            </a:r>
            <a:endParaRPr lang="en-US" altLang="zh-CN" sz="6000" b="1" dirty="0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333864" y="3429000"/>
            <a:ext cx="5747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6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425825" y="3577590"/>
            <a:ext cx="6096000" cy="23304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Group: 82</a:t>
            </a:r>
            <a:endParaRPr lang="en-US" altLang="zh-CN" sz="2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Name: Yilin.Li      2255705</a:t>
            </a:r>
            <a:endParaRPr lang="en-US" altLang="zh-CN" sz="2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   Rui.Sang     2251576 </a:t>
            </a:r>
            <a:endParaRPr lang="en-US" altLang="zh-CN" sz="2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Date</a:t>
            </a:r>
            <a:r>
              <a:rPr lang="zh-CN" altLang="en-US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2025.5.18</a:t>
            </a:r>
            <a:endParaRPr lang="en-US" altLang="zh-CN" sz="28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231" y="112620"/>
            <a:ext cx="1520792" cy="2001044"/>
          </a:xfrm>
          <a:prstGeom prst="rect">
            <a:avLst/>
          </a:prstGeom>
        </p:spPr>
      </p:pic>
      <p:pic>
        <p:nvPicPr>
          <p:cNvPr id="3" name="图片 2" descr="upload_post_object_v2_939295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8" y="187657"/>
            <a:ext cx="2227201" cy="5194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  <p:bldLst>
      <p:bldP spid="50" grpId="0"/>
      <p:bldP spid="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</a:t>
            </a:r>
            <a:r>
              <a:rPr lang="zh-CN" altLang="en-US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Ｂ－</a:t>
            </a:r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Algorithm Evaluation: Graph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23315" y="1316355"/>
            <a:ext cx="1044448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Path Planning: </a:t>
            </a:r>
            <a:r>
              <a:rPr lang="en-US" altLang="zh-CN" sz="2800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Two Subproblems</a:t>
            </a:r>
            <a:endParaRPr lang="en-US" altLang="zh-CN" sz="2800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/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Find the best order to visit all points of interest (POIs)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ctr"/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Find the shortest path between each pair of locations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3415" y="2713990"/>
            <a:ext cx="5143500" cy="38176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1.</a:t>
            </a:r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Best Visiting Order</a:t>
            </a:r>
            <a:r>
              <a:rPr lang="zh-CN" altLang="en-US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　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Optimal Visiting Order</a:t>
            </a:r>
            <a:endParaRPr lang="en-US" altLang="zh-CN" sz="2000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TSP (Permutation-Based)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Tries all POI orders 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 guaranteed optimal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Time complexity: O(n!)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Suitable for ≤10 POIs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Nearest Neighbor + 2-opt</a:t>
            </a:r>
            <a:endParaRPr lang="en-US" altLang="zh-CN" sz="20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Greedy path + local optimization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Time complexity: O(n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²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Scales better, good approximation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37325" y="2710815"/>
            <a:ext cx="5280025" cy="3685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2. Shortest Path Between Two Cities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Dijkstra’s Algorithm</a:t>
            </a:r>
            <a:endParaRPr lang="en-US" altLang="zh-CN" sz="20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Guarantees shortest path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Time: O((V + E) log V)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Uses priority queue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FontTx/>
            </a:pPr>
            <a:endParaRPr lang="en-US" altLang="zh-CN" sz="2000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 Algorithm*</a:t>
            </a:r>
            <a:endParaRPr lang="en-US" altLang="zh-CN" sz="20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Adds heuristic (Haversine distance)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Same worst-case as Dijkstra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Faster in practice due to goal direction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7805" y="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</a:t>
            </a:r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Ｂ－Demonstration of Results 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475" y="938530"/>
            <a:ext cx="115849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503050405090304" charset="0"/>
                <a:cs typeface="Times New Roman Bold" panose="02020503050405090304" charset="0"/>
              </a:rPr>
              <a:t>Case 1 : Houston TX to Philadelphia PA (No attractions)</a:t>
            </a:r>
            <a:endParaRPr lang="en-US" altLang="zh-CN" sz="20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For this direct route, the application used Dijkstra's algorithm or A* algorithm to find the shortest path: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33705" y="1649095"/>
          <a:ext cx="11758930" cy="1014730"/>
        </p:xfrm>
        <a:graphic>
          <a:graphicData uri="http://schemas.openxmlformats.org/drawingml/2006/table">
            <a:tbl>
              <a:tblPr/>
              <a:tblGrid>
                <a:gridCol w="2757170"/>
                <a:gridCol w="1253490"/>
                <a:gridCol w="2152015"/>
                <a:gridCol w="2007235"/>
                <a:gridCol w="1845945"/>
                <a:gridCol w="1743075"/>
              </a:tblGrid>
              <a:tr h="51117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Component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Total Distance (miles) 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Execute 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Time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(ms)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Nodes Expanded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Max Queue Size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Nodes Visited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400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Sequential + 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Dijkstra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1350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20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15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12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Sequential + 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A*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1350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17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14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5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6" name="图片 36" descr="截屏2025-05-17 23.12.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20" y="2804795"/>
            <a:ext cx="5866130" cy="381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433705" y="3187065"/>
            <a:ext cx="119900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503050405090304" charset="0"/>
                <a:cs typeface="Times New Roman Bold" panose="02020503050405090304" charset="0"/>
              </a:rPr>
              <a:t>Case 2 : Philadelphia PA to San Antonio TX via Hollywood Sign</a:t>
            </a:r>
            <a:endParaRPr lang="en-US" altLang="zh-CN" sz="20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This case required finding the city where the Hollywood Sign is located Los Angeles CA and calculating the optimal route through this intermediate point: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995680" y="4725035"/>
          <a:ext cx="9947275" cy="1824990"/>
        </p:xfrm>
        <a:graphic>
          <a:graphicData uri="http://schemas.openxmlformats.org/drawingml/2006/table">
            <a:tbl>
              <a:tblPr/>
              <a:tblGrid>
                <a:gridCol w="1954530"/>
                <a:gridCol w="1447165"/>
                <a:gridCol w="1805940"/>
                <a:gridCol w="1538605"/>
                <a:gridCol w="1563370"/>
                <a:gridCol w="1637665"/>
              </a:tblGrid>
              <a:tr h="47117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Component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Total Distance (miles) 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Execute 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Time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 (ms)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Nodes Expanded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Max Queue Size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Nodes Visited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496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Sequential + 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Dijkstra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3700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52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23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28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701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Sequential + 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A* 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3700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48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14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7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891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TSP + 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Dijkstra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3700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105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21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56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764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TSP 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+ 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A*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3700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97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14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14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764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NN + 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Dijkstra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3700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79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21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50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764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NN + </a:t>
                      </a: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A*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3700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72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14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10</a:t>
                      </a:r>
                      <a:endParaRPr lang="en-US" altLang="zh-CN" sz="10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" name="图片 37" descr="截屏2025-05-17 23.13.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715" y="4402455"/>
            <a:ext cx="6951980" cy="26733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143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TaskＢ－Demonstration of Results 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475" y="938530"/>
            <a:ext cx="115849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503050405090304" charset="0"/>
                <a:cs typeface="Times New Roman Bold" panose="02020503050405090304" charset="0"/>
              </a:rPr>
              <a:t>Case 3 : San Jose CA to Phoenix AZ via Liberty Bell and Millennium Park</a:t>
            </a:r>
            <a:endParaRPr lang="en-US" altLang="zh-CN" sz="20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This complex case required determining the optimal order to visit two attractions(Liberty Bell in Philadelphia PA and Millennium Park in Chicago IL):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12" name="表格 11"/>
          <p:cNvGraphicFramePr/>
          <p:nvPr/>
        </p:nvGraphicFramePr>
        <p:xfrm>
          <a:off x="993775" y="3278505"/>
          <a:ext cx="10581005" cy="1475105"/>
        </p:xfrm>
        <a:graphic>
          <a:graphicData uri="http://schemas.openxmlformats.org/drawingml/2006/table">
            <a:tbl>
              <a:tblPr/>
              <a:tblGrid>
                <a:gridCol w="2068830"/>
                <a:gridCol w="1546225"/>
                <a:gridCol w="1927860"/>
                <a:gridCol w="1794510"/>
                <a:gridCol w="1667510"/>
                <a:gridCol w="1576070"/>
              </a:tblGrid>
              <a:tr h="3511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Component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Total Distance (miles)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Execute 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Time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(ms)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Nodes Expanded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Max Queue Size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Nodes Visited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0193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Sequential + 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Dijkstra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4620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72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758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Sequential + 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A* 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4620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63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752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TSP + 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Dijkstra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4620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218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119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197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TSP 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+ 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A*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4620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190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39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752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NN + 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Dijkstra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4620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416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251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758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NN + 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A*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4620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346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75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3" name="图片 54" descr="截屏2025-05-17 23.13.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2318385"/>
            <a:ext cx="11307445" cy="39433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17805" y="-1143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TaskＢ－Demonstration of Results 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475" y="938530"/>
            <a:ext cx="115849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503050405090304" charset="0"/>
                <a:cs typeface="Times New Roman Bold" panose="02020503050405090304" charset="0"/>
              </a:rPr>
              <a:t>Case 4 : Custom Test with Multiple Attractions with 6 attractions</a:t>
            </a:r>
            <a:endParaRPr lang="en-US" altLang="zh-CN" sz="20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To demonstrate the scalability of our algorithms, we tested a scenario with 6 attractions between New York and Los Angeles: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54" name="图片 54" descr="截屏2025-05-17 23.13.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08973" y="3076893"/>
            <a:ext cx="5774055" cy="20129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7" name="图片 57" descr="截屏2025-05-17 23.18.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7805" y="2096770"/>
            <a:ext cx="11585575" cy="2705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aphicFrame>
        <p:nvGraphicFramePr>
          <p:cNvPr id="8" name="表格 7"/>
          <p:cNvGraphicFramePr/>
          <p:nvPr>
            <p:custDataLst>
              <p:tags r:id="rId5"/>
            </p:custDataLst>
          </p:nvPr>
        </p:nvGraphicFramePr>
        <p:xfrm>
          <a:off x="767715" y="2691765"/>
          <a:ext cx="11188700" cy="3274060"/>
        </p:xfrm>
        <a:graphic>
          <a:graphicData uri="http://schemas.openxmlformats.org/drawingml/2006/table">
            <a:tbl>
              <a:tblPr/>
              <a:tblGrid>
                <a:gridCol w="2212340"/>
                <a:gridCol w="1603375"/>
                <a:gridCol w="2051050"/>
                <a:gridCol w="1891665"/>
                <a:gridCol w="1764030"/>
                <a:gridCol w="1666240"/>
              </a:tblGrid>
              <a:tr h="80391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Component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Total Distance (miles)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Execute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Time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(ms)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Nodes Expanded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Max Queue Size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Nodes Visited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603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Sequential 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Dijkstra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7865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142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74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019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Sequential 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A*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7865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123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019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TSP 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Dijkstra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578D31"/>
                          </a:solidFill>
                          <a:latin typeface="宋体" charset="0"/>
                          <a:cs typeface="宋体" charset="0"/>
                        </a:rPr>
                        <a:t>4215</a:t>
                      </a:r>
                      <a:endParaRPr lang="en-US" altLang="en-US" sz="1800" b="1">
                        <a:solidFill>
                          <a:srgbClr val="578D31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105491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52117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019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TSP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A*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4215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90232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16579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025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NN 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Dijkstra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578D31"/>
                          </a:solidFill>
                          <a:latin typeface="宋体" charset="0"/>
                          <a:cs typeface="宋体" charset="0"/>
                        </a:rPr>
                        <a:t>4255</a:t>
                      </a:r>
                      <a:endParaRPr lang="en-US" altLang="en-US" sz="1800" b="1">
                        <a:solidFill>
                          <a:srgbClr val="578D31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3262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1210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013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NN 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A*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4255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2778</a:t>
                      </a:r>
                      <a:endParaRPr lang="en-US" altLang="en-US" sz="1800" b="1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578D31"/>
                          </a:solidFill>
                          <a:latin typeface="宋体" charset="0"/>
                          <a:cs typeface="宋体" charset="0"/>
                        </a:rPr>
                        <a:t>14</a:t>
                      </a:r>
                      <a:endParaRPr lang="en-US" altLang="en-US" sz="1800" b="1">
                        <a:solidFill>
                          <a:srgbClr val="578D31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578D31"/>
                          </a:solidFill>
                          <a:latin typeface="宋体" charset="0"/>
                          <a:cs typeface="宋体" charset="0"/>
                        </a:rPr>
                        <a:t>507</a:t>
                      </a:r>
                      <a:endParaRPr lang="en-US" altLang="en-US" sz="1800" b="1">
                        <a:solidFill>
                          <a:srgbClr val="578D31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TaskＢ－Demonstration of Results 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1475" y="938530"/>
            <a:ext cx="115849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 Bold" panose="02020503050405090304" charset="0"/>
                <a:cs typeface="Times New Roman Bold" panose="02020503050405090304" charset="0"/>
              </a:rPr>
              <a:t>Case 5 : Custom Test with Multiple Attractions with 6 attractions</a:t>
            </a:r>
            <a:endParaRPr lang="en-US" altLang="zh-CN" sz="20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To demonstrate the scalability of our algorithms, we tested a scenario with 6 attractions between New York and Los Angeles: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434340" y="2848610"/>
          <a:ext cx="11584940" cy="3212465"/>
        </p:xfrm>
        <a:graphic>
          <a:graphicData uri="http://schemas.openxmlformats.org/drawingml/2006/table">
            <a:tbl>
              <a:tblPr/>
              <a:tblGrid>
                <a:gridCol w="2299970"/>
                <a:gridCol w="1637665"/>
                <a:gridCol w="2133600"/>
                <a:gridCol w="1957070"/>
                <a:gridCol w="1826260"/>
                <a:gridCol w="1730375"/>
              </a:tblGrid>
              <a:tr h="7886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Component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Total Distance (miles)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Execute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Time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(ms)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Nodes Expanded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Max Queue Size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Nodes Visited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521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Sequential 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Dijkstra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13305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253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126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Sequential 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A* 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13415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226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49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TSP 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Dijkstra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4620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1327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912280512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463034924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43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TSP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A*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4620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3058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804505140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162207388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43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NN 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Dijkstra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4620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5194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31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2387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9433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NN + </a:t>
                      </a:r>
                      <a:r>
                        <a:rPr lang="en-US" sz="1800" b="0">
                          <a:solidFill>
                            <a:srgbClr val="000000"/>
                          </a:solidFill>
                          <a:latin typeface="Calibri" charset="0"/>
                          <a:cs typeface="Calibri" charset="0"/>
                        </a:rPr>
                        <a:t>A*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Calibri" charset="0"/>
                        <a:ea typeface="宋体" charset="0"/>
                        <a:cs typeface="Calibri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578D31"/>
                          </a:solidFill>
                          <a:latin typeface="宋体" charset="0"/>
                          <a:cs typeface="宋体" charset="0"/>
                        </a:rPr>
                        <a:t>4620</a:t>
                      </a:r>
                      <a:endParaRPr lang="en-US" altLang="en-US" sz="1800" b="1">
                        <a:solidFill>
                          <a:srgbClr val="578D31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000000"/>
                          </a:solidFill>
                          <a:latin typeface="宋体" charset="0"/>
                          <a:cs typeface="宋体" charset="0"/>
                        </a:rPr>
                        <a:t>2</a:t>
                      </a:r>
                      <a:endParaRPr lang="en-US" altLang="en-US" sz="1800" b="0">
                        <a:solidFill>
                          <a:srgbClr val="000000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578D31"/>
                          </a:solidFill>
                          <a:latin typeface="宋体" charset="0"/>
                          <a:cs typeface="宋体" charset="0"/>
                        </a:rPr>
                        <a:t>4649</a:t>
                      </a:r>
                      <a:endParaRPr lang="en-US" altLang="en-US" sz="1800" b="1">
                        <a:solidFill>
                          <a:srgbClr val="578D31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578D31"/>
                          </a:solidFill>
                          <a:latin typeface="宋体" charset="0"/>
                          <a:cs typeface="宋体" charset="0"/>
                        </a:rPr>
                        <a:t>14</a:t>
                      </a:r>
                      <a:endParaRPr lang="en-US" altLang="en-US" sz="1800" b="1">
                        <a:solidFill>
                          <a:srgbClr val="578D31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800" b="1">
                          <a:solidFill>
                            <a:srgbClr val="578D31"/>
                          </a:solidFill>
                          <a:latin typeface="宋体" charset="0"/>
                          <a:cs typeface="宋体" charset="0"/>
                        </a:rPr>
                        <a:t>947</a:t>
                      </a:r>
                      <a:endParaRPr lang="en-US" altLang="en-US" sz="1800" b="1">
                        <a:solidFill>
                          <a:srgbClr val="578D31"/>
                        </a:solidFill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0" name="图片 60" descr="截屏2025-05-18 00.57.4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7805" y="2247265"/>
            <a:ext cx="11813540" cy="3486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00" y="113284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AE6339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TaskＢ－Algorithm Complexity</a:t>
            </a:r>
            <a:endParaRPr lang="en-US" altLang="zh-CN" sz="3600" b="1" dirty="0">
              <a:solidFill>
                <a:srgbClr val="AE6339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7919720" y="3043555"/>
          <a:ext cx="4127500" cy="1487805"/>
        </p:xfrm>
        <a:graphic>
          <a:graphicData uri="http://schemas.openxmlformats.org/drawingml/2006/table">
            <a:tbl>
              <a:tblPr/>
              <a:tblGrid>
                <a:gridCol w="1831340"/>
                <a:gridCol w="1101725"/>
                <a:gridCol w="1194435"/>
              </a:tblGrid>
              <a:tr h="28194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Number of Attractions(k)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Permutation 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NN+2-opt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79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3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6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9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717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5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120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25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717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7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5040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49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10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3628800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100</a:t>
                      </a:r>
                      <a:endParaRPr lang="en-US" altLang="zh-CN" sz="14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81000" y="873760"/>
            <a:ext cx="55905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Time Complexity</a:t>
            </a:r>
            <a:r>
              <a:rPr lang="en-US" altLang="zh-CN" sz="20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</a:t>
            </a:r>
            <a:endParaRPr lang="en-US" altLang="zh-CN" sz="20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  <a:p>
            <a:r>
              <a:rPr lang="en-US" altLang="zh-CN" sz="2000" b="1">
                <a:latin typeface="Times New Roman Bold" panose="02020503050405090304" charset="0"/>
                <a:cs typeface="Times New Roman Bold" panose="02020503050405090304" charset="0"/>
              </a:rPr>
              <a:t>Shortest Path Algorithms</a:t>
            </a:r>
            <a:endParaRPr lang="en-US" altLang="zh-CN" sz="2000" b="1">
              <a:latin typeface="Times New Roman Bold" panose="02020503050405090304" charset="0"/>
              <a:cs typeface="Times New Roman Bold" panose="02020503050405090304" charset="0"/>
            </a:endParaRPr>
          </a:p>
          <a:p>
            <a:endParaRPr lang="en-US" altLang="zh-CN" sz="20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1000" y="5277485"/>
            <a:ext cx="494157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Space Complexity</a:t>
            </a:r>
            <a:endParaRPr lang="en-US" altLang="zh-CN" sz="2400" b="1" dirty="0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  <a:p>
            <a:r>
              <a:rPr lang="en-US" altLang="zh-CN">
                <a:latin typeface="Times New Roman" panose="02020503050405090304" pitchFamily="18" charset="0"/>
                <a:cs typeface="Times New Roman" panose="02020503050405090304" pitchFamily="18" charset="0"/>
              </a:rPr>
              <a:t>Graph Representation</a:t>
            </a:r>
            <a:endParaRPr lang="en-US" altLang="zh-CN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>
                <a:latin typeface="Times New Roman" panose="02020503050405090304" pitchFamily="18" charset="0"/>
                <a:cs typeface="Times New Roman" panose="02020503050405090304" pitchFamily="18" charset="0"/>
              </a:rPr>
              <a:t>Adjacency List: O(V + E)</a:t>
            </a:r>
            <a:endParaRPr lang="en-US" altLang="zh-CN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>
                <a:latin typeface="Times New Roman" panose="02020503050405090304" pitchFamily="18" charset="0"/>
                <a:cs typeface="Times New Roman" panose="02020503050405090304" pitchFamily="18" charset="0"/>
              </a:rPr>
              <a:t>Nodes set + Coordinates map: O(V)</a:t>
            </a:r>
            <a:endParaRPr lang="en-US" altLang="zh-CN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5501005" y="5142230"/>
          <a:ext cx="6546850" cy="1549400"/>
        </p:xfrm>
        <a:graphic>
          <a:graphicData uri="http://schemas.openxmlformats.org/drawingml/2006/table">
            <a:tbl>
              <a:tblPr/>
              <a:tblGrid>
                <a:gridCol w="2009775"/>
                <a:gridCol w="1853565"/>
                <a:gridCol w="2683510"/>
              </a:tblGrid>
              <a:tr h="27432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Component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Time Complexity 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Space Complexity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44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Graph Representation 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-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O(V + E)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019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Dijkstra’s Algorithm 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O((V + E) log V 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O(V 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193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A* Algorithm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((V + E) log V 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O(V 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5019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TSP Strategy 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O(k! · (V + E) log V ) 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O(k! + V 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7432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NN+2-opt Strategy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O(k</a:t>
                      </a:r>
                      <a:r>
                        <a:rPr lang="en-US" altLang="zh-CN" sz="1200" baseline="300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2 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· (V + E) log V 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O(k! + V 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129020" y="1559560"/>
            <a:ext cx="59188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A*:</a:t>
            </a:r>
            <a:endParaRPr lang="en-US" altLang="zh-CN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O((V + E) log V) (worst case)</a:t>
            </a:r>
            <a:endParaRPr lang="en-US" altLang="zh-CN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Faster in practice using Haversine heuristic</a:t>
            </a:r>
            <a:endParaRPr lang="en-US" altLang="zh-CN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381000" y="1741170"/>
            <a:ext cx="571500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76200"/>
            <a:r>
              <a:rPr lang="en-US" b="0">
                <a:solidFill>
                  <a:schemeClr val="accent1">
                    <a:lumMod val="75000"/>
                  </a:schemeClr>
                </a:solidFill>
                <a:latin typeface="Calibri" charset="0"/>
                <a:cs typeface="宋体" charset="0"/>
              </a:rPr>
              <a:t> </a:t>
            </a:r>
            <a:r>
              <a:rPr lang="en-US" b="1" i="1" u="sng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Calibri" charset="0"/>
                <a:cs typeface="宋体" charset="0"/>
              </a:rPr>
              <a:t>A* </a:t>
            </a:r>
            <a:r>
              <a:rPr lang="en-US" b="1" i="1" u="sng">
                <a:uFill>
                  <a:solidFill>
                    <a:srgbClr val="000000"/>
                  </a:solidFill>
                </a:uFill>
                <a:latin typeface="Calibri" charset="0"/>
                <a:cs typeface="宋体" charset="0"/>
              </a:rPr>
              <a:t>typically visits fewer nodes than</a:t>
            </a:r>
            <a:r>
              <a:rPr lang="en-US" b="1" i="1" u="sng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Calibri" charset="0"/>
                <a:cs typeface="宋体" charset="0"/>
              </a:rPr>
              <a:t> Dijkstra's </a:t>
            </a:r>
            <a:r>
              <a:rPr lang="en-US" b="1" i="1" u="sng">
                <a:uFill>
                  <a:solidFill>
                    <a:srgbClr val="000000"/>
                  </a:solidFill>
                </a:uFill>
                <a:latin typeface="Calibri" charset="0"/>
                <a:cs typeface="宋体" charset="0"/>
              </a:rPr>
              <a:t>algorithm for the same problem</a:t>
            </a:r>
            <a:r>
              <a:rPr lang="en-US" b="0" u="sng">
                <a:uFill>
                  <a:solidFill>
                    <a:srgbClr val="000000"/>
                  </a:solidFill>
                </a:uFill>
                <a:latin typeface="Calibri" charset="0"/>
                <a:cs typeface="宋体" charset="0"/>
              </a:rPr>
              <a:t>.</a:t>
            </a:r>
            <a:endParaRPr lang="en-US" altLang="en-US" b="0" u="sng">
              <a:uFill>
                <a:solidFill>
                  <a:srgbClr val="000000"/>
                </a:solidFill>
              </a:uFill>
              <a:latin typeface="Calibri" charset="0"/>
              <a:cs typeface="宋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1195" y="4722495"/>
            <a:ext cx="1097597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76200" algn="l"/>
            <a:r>
              <a:rPr lang="en-US" b="1" i="1" u="sng">
                <a:uFill>
                  <a:solidFill>
                    <a:srgbClr val="000000"/>
                  </a:solidFill>
                </a:uFill>
                <a:latin typeface="Calibri" charset="0"/>
                <a:cs typeface="宋体" charset="0"/>
              </a:rPr>
              <a:t>Each distance computation in </a:t>
            </a:r>
            <a:r>
              <a:rPr lang="en-US" b="1" i="1" u="sng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Calibri" charset="0"/>
                <a:cs typeface="宋体" charset="0"/>
              </a:rPr>
              <a:t>NN2-opt</a:t>
            </a:r>
            <a:r>
              <a:rPr lang="en-US" b="1" i="1" u="sng">
                <a:uFill>
                  <a:solidFill>
                    <a:srgbClr val="000000"/>
                  </a:solidFill>
                </a:uFill>
                <a:latin typeface="Calibri" charset="0"/>
                <a:cs typeface="宋体" charset="0"/>
              </a:rPr>
              <a:t> requires a shortest path calculation using either Dijkstra or A* than </a:t>
            </a:r>
            <a:r>
              <a:rPr lang="en-US" b="1" i="1" u="sng">
                <a:solidFill>
                  <a:schemeClr val="accent1">
                    <a:lumMod val="75000"/>
                  </a:schemeClr>
                </a:solidFill>
                <a:uFill>
                  <a:solidFill>
                    <a:srgbClr val="000000"/>
                  </a:solidFill>
                </a:uFill>
                <a:latin typeface="Calibri" charset="0"/>
                <a:cs typeface="宋体" charset="0"/>
              </a:rPr>
              <a:t>TSP</a:t>
            </a:r>
            <a:r>
              <a:rPr lang="en-US" b="1" i="1" u="sng">
                <a:uFill>
                  <a:solidFill>
                    <a:srgbClr val="000000"/>
                  </a:solidFill>
                </a:uFill>
                <a:latin typeface="Calibri" charset="0"/>
                <a:cs typeface="宋体" charset="0"/>
              </a:rPr>
              <a:t>.</a:t>
            </a:r>
            <a:endParaRPr lang="en-US" altLang="en-US" b="1" i="1" u="sng">
              <a:uFill>
                <a:solidFill>
                  <a:srgbClr val="000000"/>
                </a:solidFill>
              </a:uFill>
              <a:latin typeface="Calibri" charset="0"/>
              <a:cs typeface="宋体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1000" y="2940050"/>
            <a:ext cx="637349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TSP algorithm:</a:t>
            </a:r>
            <a:endParaRPr lang="en-US" altLang="zh-CN" sz="20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O(n!) </a:t>
            </a:r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only for a small number of POIs</a:t>
            </a:r>
            <a:endParaRPr lang="en-US" altLang="zh-CN" sz="2000" b="1">
              <a:solidFill>
                <a:schemeClr val="accent1">
                  <a:lumMod val="75000"/>
                </a:schemeClr>
              </a:solidFill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381000" y="3677285"/>
            <a:ext cx="753872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TSP algorithm:</a:t>
            </a:r>
            <a:endParaRPr lang="en-US" altLang="zh-CN" sz="20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O(n2) for the Nearest Neighbor  and 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O(n2) for2-opt improvement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  <a:p>
            <a:r>
              <a:rPr lang="en-US" altLang="zh-CN" sz="2000" b="1">
                <a:solidFill>
                  <a:schemeClr val="accent1">
                    <a:lumMod val="75000"/>
                  </a:schemeClr>
                </a:solidFill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much more efficient for larger sets of POIs</a:t>
            </a:r>
            <a:endParaRPr lang="en-US" altLang="zh-CN" sz="2000" b="1">
              <a:solidFill>
                <a:schemeClr val="accent1">
                  <a:lumMod val="75000"/>
                </a:schemeClr>
              </a:solidFill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1000" y="2510790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atin typeface="Times New Roman Bold" panose="02020503050405090304" charset="0"/>
                <a:cs typeface="Times New Roman Bold" panose="02020503050405090304" charset="0"/>
                <a:sym typeface="+mn-ea"/>
              </a:rPr>
              <a:t>Finding the Optimal Visiting Order</a:t>
            </a:r>
            <a:endParaRPr lang="en-US" altLang="zh-CN" sz="2000" b="1">
              <a:latin typeface="Times New Roman Bold" panose="02020503050405090304" charset="0"/>
              <a:cs typeface="Times New Roman Bold" panose="02020503050405090304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96000" y="701040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Dijkstra’s:</a:t>
            </a:r>
            <a:endParaRPr lang="en-US" altLang="zh-CN" sz="20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O((V + E) log V)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Searches entire graph with priority queue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00" y="113284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AE6339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Conclusion</a:t>
            </a:r>
            <a:endParaRPr lang="en-US" altLang="zh-CN" sz="3600" b="1" dirty="0">
              <a:solidFill>
                <a:srgbClr val="AE6339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Mermaid Chart - Create complex, visual diagrams with text. A smarter way of creating diagrams.-2025-05-18-07321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9410" y="54610"/>
            <a:ext cx="9283065" cy="680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78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590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000410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832375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431177" y="627017"/>
            <a:ext cx="5207726" cy="4943937"/>
            <a:chOff x="3431177" y="627017"/>
            <a:chExt cx="5207726" cy="4943937"/>
          </a:xfrm>
        </p:grpSpPr>
        <p:sp>
          <p:nvSpPr>
            <p:cNvPr id="17" name="椭圆 16"/>
            <p:cNvSpPr/>
            <p:nvPr/>
          </p:nvSpPr>
          <p:spPr>
            <a:xfrm>
              <a:off x="4007031" y="1287045"/>
              <a:ext cx="4177938" cy="4283909"/>
            </a:xfrm>
            <a:prstGeom prst="ellipse">
              <a:avLst/>
            </a:prstGeom>
            <a:noFill/>
            <a:ln w="38100">
              <a:gradFill>
                <a:gsLst>
                  <a:gs pos="100000">
                    <a:srgbClr val="AE6339"/>
                  </a:gs>
                  <a:gs pos="65000">
                    <a:srgbClr val="EFE6D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矩形 17"/>
            <p:cNvSpPr/>
            <p:nvPr/>
          </p:nvSpPr>
          <p:spPr>
            <a:xfrm>
              <a:off x="3431177" y="627017"/>
              <a:ext cx="5207726" cy="2801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489269" y="1775320"/>
              <a:ext cx="3213463" cy="3307361"/>
              <a:chOff x="4489269" y="1775320"/>
              <a:chExt cx="3213463" cy="330736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489269" y="1775320"/>
                <a:ext cx="3213463" cy="330736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">
                  <a:avLst/>
                </a:prstTxWarp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COURSE PRESENTATION TEMPLATE</a:t>
                </a:r>
                <a:endParaRPr lang="zh-CN" altLang="en-US" sz="44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93919" y="2859613"/>
                <a:ext cx="2804161" cy="1076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Part </a:t>
                </a:r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C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 algn="ctr">
                  <a:buClrTx/>
                  <a:buSzTx/>
                  <a:buFontTx/>
                </a:pPr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Sorting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 rot="5400000">
            <a:off x="6001293" y="599985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940334" y="-67762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143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0178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TaskC-Comparing 3 Sorting </a:t>
            </a:r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Method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8139738" y="3853317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71208" y="4924844"/>
            <a:ext cx="1520792" cy="2001044"/>
          </a:xfrm>
          <a:prstGeom prst="rect">
            <a:avLst/>
          </a:prstGeom>
        </p:spPr>
      </p:pic>
      <p:pic>
        <p:nvPicPr>
          <p:cNvPr id="7" name="图片 6" descr="upload_post_object_v2_939295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8" y="187657"/>
            <a:ext cx="2227201" cy="51940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7805" y="1125855"/>
            <a:ext cx="7828915" cy="2199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 b="1">
                <a:latin typeface="Times New Roman" panose="02020503050405090304" pitchFamily="18" charset="0"/>
                <a:cs typeface="Times New Roman" panose="02020503050405090304" pitchFamily="18" charset="0"/>
              </a:rPr>
              <a:t>Insertion Sort:</a:t>
            </a: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This algorithm goes through the array from left to right. For each element, it places it into the correct position among the elements before it.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It works like sorting playing cards in your hand.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It is done in-place, and best for small or nearly sorted data.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830" y="3368675"/>
            <a:ext cx="1109789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503050405090304" pitchFamily="18" charset="0"/>
                <a:cs typeface="Times New Roman" panose="02020503050405090304" pitchFamily="18" charset="0"/>
              </a:rPr>
              <a:t>Quick Sort :</a:t>
            </a: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It picks one element as a </a:t>
            </a:r>
            <a:r>
              <a:rPr lang="en-US" altLang="zh-CN" sz="2400" b="1">
                <a:latin typeface="Times New Roman" panose="02020503050405090304" pitchFamily="18" charset="0"/>
                <a:cs typeface="Times New Roman" panose="02020503050405090304" pitchFamily="18" charset="0"/>
              </a:rPr>
              <a:t>pivot</a:t>
            </a: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 and splits the array into two parts: smaller and larger than the pivot. Then it sorts both parts using the same method.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0" name="图片 9" descr="maxresdefaul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430" y="733425"/>
            <a:ext cx="3914140" cy="220154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63830" y="4688205"/>
            <a:ext cx="110832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Merge Sort:</a:t>
            </a: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It keeps splitting the array into </a:t>
            </a:r>
            <a:r>
              <a:rPr lang="en-US" altLang="zh-CN" sz="2400" b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halves</a:t>
            </a: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until each part has one item.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Then it starts merging those small parts back together in the correct order.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It always gives good performance, but it uses</a:t>
            </a:r>
            <a:r>
              <a:rPr lang="en-US" altLang="zh-CN" sz="2400" b="1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extra memory.</a:t>
            </a:r>
            <a:endParaRPr lang="en-US" altLang="zh-CN" sz="32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143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0545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TaskC-Testing </a:t>
            </a:r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Result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8139738" y="3853317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71208" y="4924844"/>
            <a:ext cx="1520792" cy="2001044"/>
          </a:xfrm>
          <a:prstGeom prst="rect">
            <a:avLst/>
          </a:prstGeom>
        </p:spPr>
      </p:pic>
      <p:pic>
        <p:nvPicPr>
          <p:cNvPr id="7" name="图片 6" descr="upload_post_object_v2_939295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8" y="187657"/>
            <a:ext cx="2227201" cy="519403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>
            <p:custDataLst>
              <p:tags r:id="rId4"/>
            </p:custDataLst>
          </p:nvPr>
        </p:nvGraphicFramePr>
        <p:xfrm>
          <a:off x="338455" y="1263015"/>
          <a:ext cx="6645275" cy="2017395"/>
        </p:xfrm>
        <a:graphic>
          <a:graphicData uri="http://schemas.openxmlformats.org/drawingml/2006/table">
            <a:tbl>
              <a:tblPr/>
              <a:tblGrid>
                <a:gridCol w="2200910"/>
                <a:gridCol w="940435"/>
                <a:gridCol w="1452245"/>
                <a:gridCol w="2051685"/>
              </a:tblGrid>
              <a:tr h="51435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Dataset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Insertion Sort (ms)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Quick Sort (ms)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Merge Sort (ms)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717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1000places_sorted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0.0834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2.9082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0.3293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717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1000places_random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1.9874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0.2885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0.3610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7175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10000places_sorted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0.1591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solidFill>
                            <a:srgbClr val="E54C5E"/>
                          </a:solidFill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191.1221</a:t>
                      </a:r>
                      <a:endParaRPr lang="en-US" altLang="zh-CN" sz="1600" b="1">
                        <a:solidFill>
                          <a:srgbClr val="E54C5E"/>
                        </a:solidFill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1.6657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4350"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10000places_random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77.1717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1.9228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2.7346</a:t>
                      </a:r>
                      <a:endParaRPr lang="en-US" altLang="zh-CN" sz="1600" b="1"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131445" y="3425825"/>
            <a:ext cx="750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" panose="02020503050405090304" pitchFamily="18" charset="0"/>
                <a:cs typeface="Times New Roman" panose="02020503050405090304" pitchFamily="18" charset="0"/>
              </a:rPr>
              <a:t>Table 1. Original execution time (ms) before pivot optimization</a:t>
            </a:r>
            <a:endParaRPr lang="en-US" altLang="zh-CN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43140" y="1466850"/>
            <a:ext cx="36512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>
                <a:solidFill>
                  <a:srgbClr val="2E3F55"/>
                </a:solidFill>
                <a:latin typeface="Arial Black" panose="020B0A04020102020204" charset="0"/>
                <a:cs typeface="Arial Black" panose="020B0A04020102020204" charset="0"/>
              </a:rPr>
              <a:t>Strange!</a:t>
            </a:r>
            <a:endParaRPr lang="en-US" altLang="zh-CN" sz="4400">
              <a:solidFill>
                <a:srgbClr val="2E3F55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6" name="下箭头 25"/>
          <p:cNvSpPr/>
          <p:nvPr/>
        </p:nvSpPr>
        <p:spPr>
          <a:xfrm>
            <a:off x="8512810" y="2453640"/>
            <a:ext cx="389890" cy="1270000"/>
          </a:xfrm>
          <a:prstGeom prst="downArrow">
            <a:avLst/>
          </a:prstGeom>
          <a:solidFill>
            <a:srgbClr val="2E3F5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737985" y="3940175"/>
            <a:ext cx="44437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zh-CN" sz="4400">
                <a:solidFill>
                  <a:srgbClr val="2E3F55"/>
                </a:solidFill>
                <a:latin typeface="Arial Black" panose="020B0A04020102020204" charset="0"/>
                <a:cs typeface="Arial Black" panose="020B0A04020102020204" charset="0"/>
              </a:rPr>
              <a:t>Degradation!</a:t>
            </a:r>
            <a:endParaRPr lang="en-US" altLang="zh-CN" sz="4400">
              <a:solidFill>
                <a:srgbClr val="2E3F55"/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7805" y="3723640"/>
            <a:ext cx="28435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atin typeface="Times New Roman" panose="02020503050405090304" pitchFamily="18" charset="0"/>
                <a:cs typeface="Times New Roman" panose="02020503050405090304" pitchFamily="18" charset="0"/>
              </a:rPr>
              <a:t> O(</a:t>
            </a:r>
            <a:r>
              <a:rPr lang="en-US" altLang="zh-CN" sz="4000">
                <a:latin typeface="Times New Roman" panose="02020503050405090304" pitchFamily="18" charset="0"/>
                <a:cs typeface="Times New Roman" panose="02020503050405090304" pitchFamily="18" charset="0"/>
              </a:rPr>
              <a:t>n log n)</a:t>
            </a:r>
            <a:endParaRPr lang="en-US" altLang="zh-CN" sz="4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29" name="右箭头 28"/>
          <p:cNvSpPr/>
          <p:nvPr/>
        </p:nvSpPr>
        <p:spPr>
          <a:xfrm rot="1740000">
            <a:off x="2441575" y="4745990"/>
            <a:ext cx="2374900" cy="74358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E3F5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761865" y="5631180"/>
            <a:ext cx="1428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en-US" altLang="zh-CN" sz="4000">
                <a:latin typeface="Times New Roman" panose="02020503050405090304" pitchFamily="18" charset="0"/>
                <a:cs typeface="Times New Roman" panose="02020503050405090304" pitchFamily="18" charset="0"/>
              </a:rPr>
              <a:t>O(n²)</a:t>
            </a:r>
            <a:endParaRPr lang="en-US" altLang="zh-CN" sz="4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 rot="1740000">
            <a:off x="2726690" y="4278630"/>
            <a:ext cx="2020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latin typeface="Times New Roman" panose="02020503050405090304" pitchFamily="18" charset="0"/>
                <a:cs typeface="Times New Roman" panose="02020503050405090304" pitchFamily="18" charset="0"/>
              </a:rPr>
              <a:t>Worse</a:t>
            </a:r>
            <a:endParaRPr lang="en-US" altLang="zh-CN" sz="32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78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590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000410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832375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431177" y="627017"/>
            <a:ext cx="5207726" cy="4943937"/>
            <a:chOff x="3431177" y="627017"/>
            <a:chExt cx="5207726" cy="4943937"/>
          </a:xfrm>
        </p:grpSpPr>
        <p:sp>
          <p:nvSpPr>
            <p:cNvPr id="17" name="椭圆 16"/>
            <p:cNvSpPr/>
            <p:nvPr/>
          </p:nvSpPr>
          <p:spPr>
            <a:xfrm>
              <a:off x="4007031" y="1287045"/>
              <a:ext cx="4177938" cy="4283909"/>
            </a:xfrm>
            <a:prstGeom prst="ellipse">
              <a:avLst/>
            </a:prstGeom>
            <a:noFill/>
            <a:ln w="38100">
              <a:gradFill>
                <a:gsLst>
                  <a:gs pos="100000">
                    <a:srgbClr val="AE6339"/>
                  </a:gs>
                  <a:gs pos="65000">
                    <a:srgbClr val="EFE6D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矩形 17"/>
            <p:cNvSpPr/>
            <p:nvPr/>
          </p:nvSpPr>
          <p:spPr>
            <a:xfrm>
              <a:off x="3431177" y="627017"/>
              <a:ext cx="5207726" cy="2801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489269" y="1775320"/>
              <a:ext cx="3213463" cy="3307361"/>
              <a:chOff x="4489269" y="1775320"/>
              <a:chExt cx="3213463" cy="330736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489269" y="1775320"/>
                <a:ext cx="3213463" cy="330736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">
                  <a:avLst/>
                </a:prstTxWarp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COURSE PRESENTATION TEMPLATE</a:t>
                </a:r>
                <a:endParaRPr lang="zh-CN" altLang="en-US" sz="44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93919" y="3062178"/>
                <a:ext cx="2804161" cy="1076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Part </a:t>
                </a:r>
                <a:r>
                  <a:rPr lang="zh-CN" altLang="en-US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Ａ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 algn="ctr">
                  <a:buClrTx/>
                  <a:buSzTx/>
                  <a:buFontTx/>
                </a:pPr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Design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 rot="5400000">
            <a:off x="6001293" y="599985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940334" y="-67762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0132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TaskC- Improvement in Quick </a:t>
            </a:r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Sort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upload_post_object_v2_9392958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6388" y="187657"/>
            <a:ext cx="2227201" cy="51940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4645" y="1221740"/>
            <a:ext cx="7432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</a:t>
            </a:r>
            <a:r>
              <a:rPr lang="en-US" altLang="zh-CN" sz="3200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Median-Of-Three Pivot Strategy</a:t>
            </a:r>
            <a:endParaRPr lang="en-US" altLang="zh-CN" sz="3200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2"/>
            </p:custDataLst>
          </p:nvPr>
        </p:nvGraphicFramePr>
        <p:xfrm>
          <a:off x="334645" y="1906905"/>
          <a:ext cx="6050915" cy="2447290"/>
        </p:xfrm>
        <a:graphic>
          <a:graphicData uri="http://schemas.openxmlformats.org/drawingml/2006/table">
            <a:tbl>
              <a:tblPr/>
              <a:tblGrid>
                <a:gridCol w="2075815"/>
                <a:gridCol w="1470660"/>
                <a:gridCol w="1230630"/>
                <a:gridCol w="1273810"/>
              </a:tblGrid>
              <a:tr h="891540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Calibri" panose="020F0502020204030204"/>
                          <a:ea typeface="宋体" pitchFamily="2" charset="-122"/>
                        </a:rPr>
                        <a:t>Datasets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Calibri" panose="020F0502020204030204"/>
                          <a:ea typeface="宋体" pitchFamily="2" charset="-122"/>
                        </a:rPr>
                        <a:t>Insertion (ms)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Calibri" panose="020F0502020204030204"/>
                          <a:ea typeface="宋体" pitchFamily="2" charset="-122"/>
                        </a:rPr>
                        <a:t>Quick (ms)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 b="1">
                          <a:latin typeface="Calibri" panose="020F0502020204030204"/>
                          <a:ea typeface="宋体" pitchFamily="2" charset="-122"/>
                        </a:rPr>
                        <a:t>Merge (ms)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4490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1000places_sorted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0.1061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0.2180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0.3005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9885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1000places_random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1.7002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0.2497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0.3860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1320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10000places_sorted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0.2039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solidFill>
                            <a:srgbClr val="4874CB"/>
                          </a:solidFill>
                          <a:latin typeface="Calibri" panose="020F0502020204030204"/>
                          <a:ea typeface="宋体" pitchFamily="2" charset="-122"/>
                        </a:rPr>
                        <a:t>1.5032</a:t>
                      </a:r>
                      <a:endParaRPr lang="en-US" altLang="zh-CN" sz="1600" b="1">
                        <a:solidFill>
                          <a:srgbClr val="4874CB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1.6807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2910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10000places_random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82.0535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1.9301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600">
                          <a:latin typeface="Calibri" panose="020F0502020204030204"/>
                          <a:ea typeface="宋体" pitchFamily="2" charset="-122"/>
                        </a:rPr>
                        <a:t>2.7548</a:t>
                      </a:r>
                      <a:endParaRPr lang="en-US" altLang="zh-CN" sz="16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17805" y="4526280"/>
            <a:ext cx="6557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503050405090304" pitchFamily="18" charset="0"/>
                <a:cs typeface="Times New Roman" panose="02020503050405090304" pitchFamily="18" charset="0"/>
              </a:rPr>
              <a:t>Table 2. Average execution time (ms) of three sorting algorithms across different datasets (after optimizations)</a:t>
            </a:r>
            <a:endParaRPr lang="en-US" altLang="zh-CN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25" name="图片 24" descr="ChatGPT Image 2025年5月17日 22_35_13"/>
          <p:cNvPicPr>
            <a:picLocks noChangeAspect="1"/>
          </p:cNvPicPr>
          <p:nvPr/>
        </p:nvPicPr>
        <p:blipFill>
          <a:blip r:embed="rId3"/>
          <a:srcRect l="3981" t="10306" r="556" b="20824"/>
          <a:stretch>
            <a:fillRect/>
          </a:stretch>
        </p:blipFill>
        <p:spPr>
          <a:xfrm>
            <a:off x="7103745" y="953770"/>
            <a:ext cx="4676775" cy="2249170"/>
          </a:xfrm>
          <a:prstGeom prst="rect">
            <a:avLst/>
          </a:prstGeom>
        </p:spPr>
      </p:pic>
      <p:pic>
        <p:nvPicPr>
          <p:cNvPr id="26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745" y="3449955"/>
            <a:ext cx="4883150" cy="321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609600" y="1091565"/>
            <a:ext cx="8091805" cy="1745615"/>
            <a:chOff x="2151018" y="1469602"/>
            <a:chExt cx="2629313" cy="820752"/>
          </a:xfrm>
        </p:grpSpPr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2151018" y="1501777"/>
              <a:ext cx="148046" cy="788577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2341932" y="1469602"/>
              <a:ext cx="2438399" cy="24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Times New Roman" panose="02020503050405090304" pitchFamily="18" charset="0"/>
                  <a:ea typeface="思源宋体 Heavy" panose="02020900000000000000" pitchFamily="18" charset="-122"/>
                  <a:cs typeface="Times New Roman" panose="02020503050405090304" pitchFamily="18" charset="0"/>
                </a:rPr>
                <a:t>Insertion Sort</a:t>
              </a:r>
              <a:endParaRPr lang="en-US" altLang="zh-CN" sz="2800" b="1" dirty="0">
                <a:latin typeface="Times New Roman" panose="02020503050405090304" pitchFamily="18" charset="0"/>
                <a:ea typeface="思源宋体 Heavy" panose="02020900000000000000" pitchFamily="18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8139738" y="3853317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71208" y="4924844"/>
            <a:ext cx="1520792" cy="20010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7005" y="226060"/>
            <a:ext cx="12501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TaskC-Impact of Input Order on Sorting Performance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29360" y="1515110"/>
            <a:ext cx="91846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Best case: Runs in O(n) when data is already sorted (e.g., 1000places_sorted).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Worst case: O(n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²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) for reversed or random input due to many shifts.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Highly sensitive to input order.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Efficient for partially sorted real-world data (e.g., logs, user activity).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1397000" y="3096895"/>
            <a:ext cx="8249920" cy="1536700"/>
            <a:chOff x="2151018" y="1469602"/>
            <a:chExt cx="2629313" cy="820752"/>
          </a:xfrm>
        </p:grpSpPr>
        <p:sp>
          <p:nvSpPr>
            <p:cNvPr id="11" name="矩形 10"/>
            <p:cNvSpPr/>
            <p:nvPr>
              <p:custDataLst>
                <p:tags r:id="rId7"/>
              </p:custDataLst>
            </p:nvPr>
          </p:nvSpPr>
          <p:spPr>
            <a:xfrm>
              <a:off x="2151018" y="1501777"/>
              <a:ext cx="148046" cy="788577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2341932" y="1469602"/>
              <a:ext cx="2438399" cy="27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latin typeface="Times New Roman" panose="02020503050405090304" pitchFamily="18" charset="0"/>
                  <a:ea typeface="思源宋体 Heavy" panose="02020900000000000000" pitchFamily="18" charset="-122"/>
                  <a:cs typeface="Times New Roman" panose="02020503050405090304" pitchFamily="18" charset="0"/>
                </a:rPr>
                <a:t>Quick Sort</a:t>
              </a:r>
              <a:endParaRPr lang="en-US" altLang="zh-CN" sz="2800" b="1" dirty="0">
                <a:latin typeface="Times New Roman" panose="02020503050405090304" pitchFamily="18" charset="0"/>
                <a:ea typeface="思源宋体 Heavy" panose="02020900000000000000" pitchFamily="18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995805" y="3618865"/>
            <a:ext cx="85591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Generally stable in our tests after pivot optimization.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Classic Quick Sort can degrade to O(n²) on sorted input (if pivot is always last).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Solution: Median-of-three pivot strategy helps prevent this.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pSp>
        <p:nvGrpSpPr>
          <p:cNvPr id="26" name="组合 25"/>
          <p:cNvGrpSpPr/>
          <p:nvPr>
            <p:custDataLst>
              <p:tags r:id="rId9"/>
            </p:custDataLst>
          </p:nvPr>
        </p:nvGrpSpPr>
        <p:grpSpPr>
          <a:xfrm>
            <a:off x="2473325" y="4874260"/>
            <a:ext cx="8249920" cy="1536700"/>
            <a:chOff x="2151018" y="1469602"/>
            <a:chExt cx="2629313" cy="820752"/>
          </a:xfrm>
        </p:grpSpPr>
        <p:sp>
          <p:nvSpPr>
            <p:cNvPr id="27" name="矩形 26"/>
            <p:cNvSpPr/>
            <p:nvPr>
              <p:custDataLst>
                <p:tags r:id="rId10"/>
              </p:custDataLst>
            </p:nvPr>
          </p:nvSpPr>
          <p:spPr>
            <a:xfrm>
              <a:off x="2151018" y="1501777"/>
              <a:ext cx="148046" cy="788577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1"/>
              </p:custDataLst>
            </p:nvPr>
          </p:nvSpPr>
          <p:spPr>
            <a:xfrm>
              <a:off x="2341932" y="1469602"/>
              <a:ext cx="2438399" cy="27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latin typeface="Times New Roman" panose="02020503050405090304" pitchFamily="18" charset="0"/>
                  <a:ea typeface="思源宋体 Heavy" panose="02020900000000000000" pitchFamily="18" charset="-122"/>
                  <a:cs typeface="Times New Roman" panose="02020503050405090304" pitchFamily="18" charset="0"/>
                </a:rPr>
                <a:t>Merge Sort</a:t>
              </a:r>
              <a:endParaRPr lang="en-US" altLang="zh-CN" sz="2800" b="1" dirty="0">
                <a:latin typeface="Times New Roman" panose="02020503050405090304" pitchFamily="18" charset="0"/>
                <a:ea typeface="思源宋体 Heavy" panose="02020900000000000000" pitchFamily="18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072130" y="5325745"/>
            <a:ext cx="15470505" cy="1085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Always splits and merges regardless of input order.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Runs consistently in O(n log n) for both sorted and random inputs.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Good predictability, but uses more memory.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609600" y="1091565"/>
            <a:ext cx="9103360" cy="2299970"/>
            <a:chOff x="2151018" y="1469602"/>
            <a:chExt cx="2615629" cy="820752"/>
          </a:xfrm>
        </p:grpSpPr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2151018" y="1501777"/>
              <a:ext cx="148046" cy="788577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3"/>
              </p:custDataLst>
            </p:nvPr>
          </p:nvSpPr>
          <p:spPr>
            <a:xfrm>
              <a:off x="2328248" y="1469602"/>
              <a:ext cx="2438399" cy="186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Times New Roman" panose="02020503050405090304" pitchFamily="18" charset="0"/>
                  <a:ea typeface="思源宋体 Heavy" panose="02020900000000000000" pitchFamily="18" charset="-122"/>
                  <a:cs typeface="Times New Roman" panose="02020503050405090304" pitchFamily="18" charset="0"/>
                </a:rPr>
                <a:t>Insertion Sort</a:t>
              </a:r>
              <a:endParaRPr lang="en-US" altLang="zh-CN" sz="2800" b="1" dirty="0">
                <a:latin typeface="Times New Roman" panose="02020503050405090304" pitchFamily="18" charset="0"/>
                <a:ea typeface="思源宋体 Heavy" panose="02020900000000000000" pitchFamily="18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8139738" y="3853317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71208" y="4924844"/>
            <a:ext cx="1520792" cy="20010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7005" y="226060"/>
            <a:ext cx="16689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TaskC-Impact of Input Size on Sorting  Performance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26185" y="1436370"/>
            <a:ext cx="6913880" cy="1992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Time Complexity: O(n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²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Random Input: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1000 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 1.70 ms</a:t>
            </a:r>
            <a:r>
              <a:rPr lang="zh-CN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　　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10000 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82.05 ms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Sorted Input: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1000 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 0.11 ms</a:t>
            </a:r>
            <a:r>
              <a:rPr lang="zh-CN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　　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10000 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0.20 ms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 Highly sensitive to input size when disordered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pSp>
        <p:nvGrpSpPr>
          <p:cNvPr id="10" name="组合 9"/>
          <p:cNvGrpSpPr/>
          <p:nvPr>
            <p:custDataLst>
              <p:tags r:id="rId6"/>
            </p:custDataLst>
          </p:nvPr>
        </p:nvGrpSpPr>
        <p:grpSpPr>
          <a:xfrm>
            <a:off x="1510665" y="3391535"/>
            <a:ext cx="8249920" cy="1574165"/>
            <a:chOff x="2151018" y="1449592"/>
            <a:chExt cx="2629313" cy="840762"/>
          </a:xfrm>
        </p:grpSpPr>
        <p:sp>
          <p:nvSpPr>
            <p:cNvPr id="11" name="矩形 10"/>
            <p:cNvSpPr/>
            <p:nvPr>
              <p:custDataLst>
                <p:tags r:id="rId7"/>
              </p:custDataLst>
            </p:nvPr>
          </p:nvSpPr>
          <p:spPr>
            <a:xfrm>
              <a:off x="2151018" y="1501777"/>
              <a:ext cx="148046" cy="788577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>
              <p:custDataLst>
                <p:tags r:id="rId8"/>
              </p:custDataLst>
            </p:nvPr>
          </p:nvSpPr>
          <p:spPr>
            <a:xfrm>
              <a:off x="2341932" y="1449592"/>
              <a:ext cx="2438399" cy="27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latin typeface="Times New Roman" panose="02020503050405090304" pitchFamily="18" charset="0"/>
                  <a:ea typeface="思源宋体 Heavy" panose="02020900000000000000" pitchFamily="18" charset="-122"/>
                  <a:cs typeface="Times New Roman" panose="02020503050405090304" pitchFamily="18" charset="0"/>
                </a:rPr>
                <a:t>Quick Sort</a:t>
              </a:r>
              <a:endParaRPr lang="en-US" altLang="zh-CN" sz="2800" b="1" dirty="0">
                <a:latin typeface="Times New Roman" panose="02020503050405090304" pitchFamily="18" charset="0"/>
                <a:ea typeface="思源宋体 Heavy" panose="02020900000000000000" pitchFamily="18" charset="-122"/>
                <a:cs typeface="Times New Roman" panose="02020503050405090304" pitchFamily="18" charset="0"/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9"/>
            </p:custDataLst>
          </p:nvPr>
        </p:nvGrpSpPr>
        <p:grpSpPr>
          <a:xfrm>
            <a:off x="2473325" y="5126990"/>
            <a:ext cx="8249920" cy="1536700"/>
            <a:chOff x="2151018" y="1469602"/>
            <a:chExt cx="2629313" cy="820752"/>
          </a:xfrm>
        </p:grpSpPr>
        <p:sp>
          <p:nvSpPr>
            <p:cNvPr id="27" name="矩形 26"/>
            <p:cNvSpPr/>
            <p:nvPr>
              <p:custDataLst>
                <p:tags r:id="rId10"/>
              </p:custDataLst>
            </p:nvPr>
          </p:nvSpPr>
          <p:spPr>
            <a:xfrm>
              <a:off x="2151018" y="1501777"/>
              <a:ext cx="148046" cy="788577"/>
            </a:xfrm>
            <a:prstGeom prst="rect">
              <a:avLst/>
            </a:prstGeom>
            <a:solidFill>
              <a:srgbClr val="2E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>
              <p:custDataLst>
                <p:tags r:id="rId11"/>
              </p:custDataLst>
            </p:nvPr>
          </p:nvSpPr>
          <p:spPr>
            <a:xfrm>
              <a:off x="2341932" y="1469602"/>
              <a:ext cx="2438399" cy="278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>
                  <a:latin typeface="Times New Roman" panose="02020503050405090304" pitchFamily="18" charset="0"/>
                  <a:ea typeface="思源宋体 Heavy" panose="02020900000000000000" pitchFamily="18" charset="-122"/>
                  <a:cs typeface="Times New Roman" panose="02020503050405090304" pitchFamily="18" charset="0"/>
                </a:rPr>
                <a:t>Merge Sort</a:t>
              </a:r>
              <a:endParaRPr lang="en-US" altLang="zh-CN" sz="2800" b="1" dirty="0">
                <a:latin typeface="Times New Roman" panose="02020503050405090304" pitchFamily="18" charset="0"/>
                <a:ea typeface="思源宋体 Heavy" panose="02020900000000000000" pitchFamily="18" charset="-122"/>
                <a:cs typeface="Times New Roman" panose="02020503050405090304" pitchFamily="18" charset="0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3072130" y="5532755"/>
            <a:ext cx="15470505" cy="1085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Time Complexity: Average O(n log n)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Random:0.25 ms 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 1.93 ms</a:t>
            </a:r>
            <a:r>
              <a:rPr lang="zh-CN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　　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Sorted:0.22 ms 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 1.50 ms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Optimization: Used median-of-three pivot to prevent worst-case O(n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²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2276475" y="3766185"/>
            <a:ext cx="104419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Time Complexity: O(n log n)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Stable growth: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Random: 0.39 ms → 2.75 ms</a:t>
            </a:r>
            <a:r>
              <a:rPr lang="zh-CN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　　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Sorted: 0.30 ms → 1.68 ms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 Consistent performance, predictable scaling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143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8139738" y="3853317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71208" y="4924844"/>
            <a:ext cx="1520792" cy="20010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7005" y="226060"/>
            <a:ext cx="12501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TaskC-Sorting Performance with Duplicate Values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228600" y="3001645"/>
          <a:ext cx="7008495" cy="1293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7040"/>
                <a:gridCol w="1842135"/>
                <a:gridCol w="1555115"/>
                <a:gridCol w="1894205"/>
              </a:tblGrid>
              <a:tr h="4311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Dataset Size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Insertion Sort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Quick Sort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Merge Sort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311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1000 items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5.54 ms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4.85 ms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0.82 ms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4311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10000 items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49.54 ms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82.67 ms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 sz="2000">
                          <a:solidFill>
                            <a:schemeClr val="tx1"/>
                          </a:solidFill>
                          <a:latin typeface="Times New Roman" panose="02020503050405090304" pitchFamily="18" charset="0"/>
                          <a:cs typeface="Times New Roman" panose="02020503050405090304" pitchFamily="18" charset="0"/>
                        </a:rPr>
                        <a:t>2.96 ms</a:t>
                      </a:r>
                      <a:endParaRPr lang="en-US" altLang="en-US" sz="2000">
                        <a:solidFill>
                          <a:schemeClr val="tx1"/>
                        </a:solidFill>
                        <a:latin typeface="Times New Roman" panose="02020503050405090304" pitchFamily="18" charset="0"/>
                        <a:cs typeface="Times New Roman" panose="02020503050405090304" pitchFamily="18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67005" y="977900"/>
            <a:ext cx="1141603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Test Setup</a:t>
            </a:r>
            <a:r>
              <a:rPr lang="zh-CN" altLang="en-US" sz="32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endParaRPr lang="en-US" altLang="zh-CN" sz="32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Original datasets had no duplicate values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Created synthetic datasets with only three place names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Dataset sizes: 1000 and 10000 elements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7005" y="4453890"/>
            <a:ext cx="1042606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Merge Sort 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is the best choice for datasets with many duplicates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Insertion Sor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t suffers from unnecessary shifting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Quick Sort 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needs improved handling for equal elements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Merge Sort’s consistency and stability make it ideal in such cases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143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7005" y="226060"/>
            <a:ext cx="12501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TaskC-Memory Usage Comparison – Method &amp; Results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8445" y="871220"/>
            <a:ext cx="1141603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Test Method</a:t>
            </a:r>
            <a:r>
              <a:rPr lang="zh-CN" altLang="en-US" sz="32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endParaRPr lang="en-US" altLang="zh-CN" sz="32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Tracked </a:t>
            </a:r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extra memory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 for Merge Sort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Estimated stack usage for Quick Sort via </a:t>
            </a:r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recursion depth</a:t>
            </a:r>
            <a:endParaRPr lang="en-US" altLang="zh-CN" sz="2800" b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Insertion Sort needs </a:t>
            </a:r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no extra memory</a:t>
            </a:r>
            <a:endParaRPr lang="en-US" altLang="zh-CN" sz="2800" b="1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58445" y="2811145"/>
          <a:ext cx="6461125" cy="2113915"/>
        </p:xfrm>
        <a:graphic>
          <a:graphicData uri="http://schemas.openxmlformats.org/drawingml/2006/table">
            <a:tbl>
              <a:tblPr/>
              <a:tblGrid>
                <a:gridCol w="1175385"/>
                <a:gridCol w="1176020"/>
                <a:gridCol w="1175385"/>
                <a:gridCol w="1493520"/>
                <a:gridCol w="1440815"/>
              </a:tblGrid>
              <a:tr h="906145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latin typeface="Calibri" panose="020F0502020204030204"/>
                          <a:ea typeface="宋体" pitchFamily="2" charset="-122"/>
                        </a:rPr>
                        <a:t>Dataset</a:t>
                      </a:r>
                      <a:endParaRPr lang="en-US" altLang="zh-CN" sz="12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latin typeface="Calibri" panose="020F0502020204030204"/>
                          <a:ea typeface="宋体" pitchFamily="2" charset="-122"/>
                        </a:rPr>
                        <a:t>Insertion Sort (Extra Memory)</a:t>
                      </a:r>
                      <a:endParaRPr lang="en-US" altLang="zh-CN" sz="12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latin typeface="Calibri" panose="020F0502020204030204"/>
                          <a:ea typeface="宋体" pitchFamily="2" charset="-122"/>
                        </a:rPr>
                        <a:t>Quick Sort (Stack Usage)</a:t>
                      </a:r>
                      <a:endParaRPr lang="en-US" altLang="zh-CN" sz="12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latin typeface="Calibri" panose="020F0502020204030204"/>
                          <a:ea typeface="宋体" pitchFamily="2" charset="-122"/>
                        </a:rPr>
                        <a:t>Recursion Depth</a:t>
                      </a:r>
                      <a:endParaRPr lang="en-US" altLang="zh-CN" sz="12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 b="1">
                          <a:latin typeface="Calibri" panose="020F0502020204030204"/>
                          <a:ea typeface="宋体" pitchFamily="2" charset="-122"/>
                        </a:rPr>
                        <a:t>Merge Sort (Extra Memory)</a:t>
                      </a:r>
                      <a:endParaRPr lang="en-US" altLang="zh-CN" sz="1200" b="1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1625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1000 Sorted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0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0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9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77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2260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1000 Random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0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1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17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77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1625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10000 Sorted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0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0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13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1043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2260"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10000 Random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0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1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22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latin typeface="Calibri" panose="020F0502020204030204"/>
                          <a:ea typeface="宋体" pitchFamily="2" charset="-122"/>
                        </a:rPr>
                        <a:t>1043 KB</a:t>
                      </a:r>
                      <a:endParaRPr lang="en-US" altLang="zh-CN" sz="1200"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ctr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67005" y="5193665"/>
            <a:ext cx="12236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b="1">
                <a:latin typeface="Times New Roman" panose="02020503050405090304" pitchFamily="18" charset="0"/>
                <a:cs typeface="Times New Roman" panose="02020503050405090304" pitchFamily="18" charset="0"/>
              </a:rPr>
              <a:t>Insertion Sort</a:t>
            </a:r>
            <a:r>
              <a:rPr lang="zh-CN" altLang="en-US" sz="2400"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No extra memory </a:t>
            </a:r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(O(1))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400" b="1">
                <a:latin typeface="Times New Roman" panose="02020503050405090304" pitchFamily="18" charset="0"/>
                <a:cs typeface="Times New Roman" panose="02020503050405090304" pitchFamily="18" charset="0"/>
              </a:rPr>
              <a:t>Quick Sort</a:t>
            </a:r>
            <a:r>
              <a:rPr lang="zh-CN" altLang="en-US" sz="2400" b="1"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Improved by median-of-three pivot　Worst-case (not shown): up to </a:t>
            </a:r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624 KB stack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2400" b="1">
                <a:latin typeface="Times New Roman" panose="02020503050405090304" pitchFamily="18" charset="0"/>
                <a:cs typeface="Times New Roman" panose="02020503050405090304" pitchFamily="18" charset="0"/>
              </a:rPr>
              <a:t>Merge Sort</a:t>
            </a:r>
            <a:r>
              <a:rPr lang="zh-CN" altLang="en-US" sz="2400" b="1"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Always allocates extra arrays </a:t>
            </a:r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(O(n))</a:t>
            </a: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　</a:t>
            </a:r>
            <a:r>
              <a:rPr lang="en-US" altLang="zh-CN" sz="2400" b="1">
                <a:solidFill>
                  <a:srgbClr val="D4B5B2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Not ideal</a:t>
            </a: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 for devices with </a:t>
            </a:r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limited memory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78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590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000410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832375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431177" y="627017"/>
            <a:ext cx="5207726" cy="4943937"/>
            <a:chOff x="3431177" y="627017"/>
            <a:chExt cx="5207726" cy="4943937"/>
          </a:xfrm>
        </p:grpSpPr>
        <p:sp>
          <p:nvSpPr>
            <p:cNvPr id="17" name="椭圆 16"/>
            <p:cNvSpPr/>
            <p:nvPr/>
          </p:nvSpPr>
          <p:spPr>
            <a:xfrm>
              <a:off x="4007031" y="1287045"/>
              <a:ext cx="4177938" cy="4283909"/>
            </a:xfrm>
            <a:prstGeom prst="ellipse">
              <a:avLst/>
            </a:prstGeom>
            <a:noFill/>
            <a:ln w="38100">
              <a:gradFill>
                <a:gsLst>
                  <a:gs pos="100000">
                    <a:srgbClr val="AE6339"/>
                  </a:gs>
                  <a:gs pos="65000">
                    <a:srgbClr val="EFE6D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矩形 17"/>
            <p:cNvSpPr/>
            <p:nvPr/>
          </p:nvSpPr>
          <p:spPr>
            <a:xfrm>
              <a:off x="3431177" y="627017"/>
              <a:ext cx="5207726" cy="2801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489269" y="1775320"/>
              <a:ext cx="3213463" cy="3307361"/>
              <a:chOff x="4489269" y="1775320"/>
              <a:chExt cx="3213463" cy="330736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489269" y="1775320"/>
                <a:ext cx="3213463" cy="330736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">
                  <a:avLst/>
                </a:prstTxWarp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COURSE PRESENTATION TEMPLATE</a:t>
                </a:r>
                <a:endParaRPr lang="zh-CN" altLang="en-US" sz="44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93919" y="2859613"/>
                <a:ext cx="2804161" cy="1076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Part </a:t>
                </a:r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D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 algn="ctr"/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Conclusion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 rot="5400000">
            <a:off x="6001293" y="599985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940334" y="-67762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143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8508038" y="4090172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94390" y="4953635"/>
            <a:ext cx="1263015" cy="16617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7005" y="226060"/>
            <a:ext cx="12501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TaskＤ－AI-Assisted Planning and Collaboration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7005" y="871220"/>
            <a:ext cx="1244727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Tools Used</a:t>
            </a:r>
            <a:r>
              <a:rPr lang="zh-CN" altLang="en-US" sz="32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endParaRPr lang="zh-CN" altLang="en-US" sz="32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Used </a:t>
            </a:r>
            <a:r>
              <a:rPr lang="en-US" altLang="zh-CN" sz="28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Trello 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for weekly task assignment, progress tracking, and code management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Though not AI-powered, features like checklists, timelines, reminders kept us on track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32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Team Feedback Loop</a:t>
            </a:r>
            <a:r>
              <a:rPr lang="zh-CN" altLang="en-US" sz="32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endParaRPr lang="en-US" altLang="zh-CN" sz="32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Regularly commented and suggested changes on Trello cards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Example: Initial sorting chart was hard to read </a:t>
            </a:r>
            <a:r>
              <a:rPr lang="en-US" altLang="en-US" sz="2800">
                <a:latin typeface="Times New Roman" panose="02020503050405090304" pitchFamily="18" charset="0"/>
                <a:cs typeface="Times New Roman" panose="02020503050405090304" pitchFamily="18" charset="0"/>
              </a:rPr>
              <a:t>→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 revised based on team input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This iterative feedback helped us improve both design and collaboration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143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9438005" y="4521835"/>
            <a:ext cx="3230245" cy="277050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53470" y="5327650"/>
            <a:ext cx="877570" cy="11550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7005" y="226060"/>
            <a:ext cx="12501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</a:t>
            </a:r>
            <a:r>
              <a:rPr lang="zh-CN" altLang="en-US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Ｄ－</a:t>
            </a:r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Equality, Diversity, and Inclusion (EDI)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055" y="871220"/>
            <a:ext cx="1219771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503050405090304" pitchFamily="18" charset="0"/>
                <a:cs typeface="Times New Roman" panose="02020503050405090304" pitchFamily="18" charset="0"/>
              </a:rPr>
              <a:t>Equality: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 Same content and layout for all users, regardless of region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3200" b="1">
                <a:latin typeface="Times New Roman" panose="02020503050405090304" pitchFamily="18" charset="0"/>
                <a:cs typeface="Times New Roman" panose="02020503050405090304" pitchFamily="18" charset="0"/>
              </a:rPr>
              <a:t>Diversity: 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Aiming to support various languages, color-blind modes, senior-friendly displays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3200" b="1">
                <a:latin typeface="Times New Roman" panose="02020503050405090304" pitchFamily="18" charset="0"/>
                <a:cs typeface="Times New Roman" panose="02020503050405090304" pitchFamily="18" charset="0"/>
              </a:rPr>
              <a:t>Inclusion: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 Simple interface so anyone—especially elderly or users with disabilities—can use core features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3200" b="1">
                <a:latin typeface="Times New Roman" panose="02020503050405090304" pitchFamily="18" charset="0"/>
                <a:cs typeface="Times New Roman" panose="02020503050405090304" pitchFamily="18" charset="0"/>
              </a:rPr>
              <a:t>Challenges: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 Added development cost, design complexity, and the need for real-user testing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143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flipH="1" flipV="1">
            <a:off x="8508038" y="4090172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94390" y="4953635"/>
            <a:ext cx="1263015" cy="16617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7005" y="226060"/>
            <a:ext cx="12501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</a:t>
            </a:r>
            <a:r>
              <a:rPr lang="zh-CN" altLang="en-US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Ｄ－</a:t>
            </a:r>
            <a:r>
              <a:rPr lang="en-US" altLang="zh-CN" sz="3600" b="1" dirty="0"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Reflection &amp; Skills Gained</a:t>
            </a:r>
            <a:endParaRPr lang="en-US" altLang="zh-CN" sz="3600" b="1" dirty="0"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7005" y="1109345"/>
            <a:ext cx="1244727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Improved in </a:t>
            </a:r>
            <a:r>
              <a:rPr lang="en-US" altLang="zh-CN" sz="3200" b="1">
                <a:latin typeface="Times New Roman" panose="02020503050405090304" pitchFamily="18" charset="0"/>
                <a:cs typeface="Times New Roman" panose="02020503050405090304" pitchFamily="18" charset="0"/>
              </a:rPr>
              <a:t>algorithm design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, Java GUI, and performance testing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Learned to </a:t>
            </a:r>
            <a:r>
              <a:rPr lang="en-US" altLang="zh-CN" sz="2800" b="1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break down problems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, work independently, and collaborate in a team setting</a:t>
            </a:r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Gained experience in real-world </a:t>
            </a:r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development workflows</a:t>
            </a:r>
            <a:r>
              <a:rPr lang="en-US" altLang="zh-CN" sz="2800">
                <a:latin typeface="Times New Roman" panose="02020503050405090304" pitchFamily="18" charset="0"/>
                <a:cs typeface="Times New Roman" panose="02020503050405090304" pitchFamily="18" charset="0"/>
              </a:rPr>
              <a:t> and </a:t>
            </a:r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inclusive design thinking</a:t>
            </a:r>
            <a:endParaRPr lang="en-US" altLang="zh-CN" sz="2800" b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 b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800" b="1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2" name="图片 1" descr="ChatGPT Image 2025年5月18日 00_16_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065" y="3874770"/>
            <a:ext cx="3983355" cy="2656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/>
        </p:nvSpPr>
        <p:spPr>
          <a:xfrm>
            <a:off x="0" y="0"/>
            <a:ext cx="4052262" cy="3016345"/>
          </a:xfrm>
          <a:custGeom>
            <a:avLst/>
            <a:gdLst>
              <a:gd name="connsiteX0" fmla="*/ 0 w 4052262"/>
              <a:gd name="connsiteY0" fmla="*/ 0 h 3016345"/>
              <a:gd name="connsiteX1" fmla="*/ 4052262 w 4052262"/>
              <a:gd name="connsiteY1" fmla="*/ 0 h 3016345"/>
              <a:gd name="connsiteX2" fmla="*/ 3939818 w 4052262"/>
              <a:gd name="connsiteY2" fmla="*/ 42030 h 3016345"/>
              <a:gd name="connsiteX3" fmla="*/ 2418080 w 4052262"/>
              <a:gd name="connsiteY3" fmla="*/ 762001 h 3016345"/>
              <a:gd name="connsiteX4" fmla="*/ 1503680 w 4052262"/>
              <a:gd name="connsiteY4" fmla="*/ 1899921 h 3016345"/>
              <a:gd name="connsiteX5" fmla="*/ 77467 w 4052262"/>
              <a:gd name="connsiteY5" fmla="*/ 3016345 h 3016345"/>
              <a:gd name="connsiteX6" fmla="*/ 0 w 4052262"/>
              <a:gd name="connsiteY6" fmla="*/ 3015938 h 3016345"/>
              <a:gd name="connsiteX7" fmla="*/ 0 w 4052262"/>
              <a:gd name="connsiteY7" fmla="*/ 0 h 301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2262" h="3016345">
                <a:moveTo>
                  <a:pt x="0" y="0"/>
                </a:moveTo>
                <a:lnTo>
                  <a:pt x="4052262" y="0"/>
                </a:lnTo>
                <a:lnTo>
                  <a:pt x="3939818" y="42030"/>
                </a:lnTo>
                <a:cubicBezTo>
                  <a:pt x="3347561" y="268447"/>
                  <a:pt x="2797810" y="501651"/>
                  <a:pt x="2418080" y="762001"/>
                </a:cubicBezTo>
                <a:cubicBezTo>
                  <a:pt x="1911773" y="1109134"/>
                  <a:pt x="1930400" y="1539241"/>
                  <a:pt x="1503680" y="1899921"/>
                </a:cubicBezTo>
                <a:cubicBezTo>
                  <a:pt x="1156970" y="2192974"/>
                  <a:pt x="472665" y="2961119"/>
                  <a:pt x="77467" y="3016345"/>
                </a:cubicBezTo>
                <a:lnTo>
                  <a:pt x="0" y="3015938"/>
                </a:lnTo>
                <a:lnTo>
                  <a:pt x="0" y="0"/>
                </a:lnTo>
                <a:close/>
              </a:path>
            </a:pathLst>
          </a:cu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2227226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1837971" y="2644433"/>
            <a:ext cx="10060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THANKS </a:t>
            </a:r>
            <a:r>
              <a:rPr lang="en-US" altLang="zh-CN" sz="5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for watching </a:t>
            </a:r>
            <a:endParaRPr lang="en-US" altLang="zh-CN" sz="96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5350" y="104871"/>
            <a:ext cx="1520792" cy="2001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  <p:bldLst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AE6339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</a:t>
            </a:r>
            <a:r>
              <a:rPr lang="zh-CN" altLang="en-US" sz="3600" b="1" dirty="0">
                <a:solidFill>
                  <a:srgbClr val="AE6339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Ａ－</a:t>
            </a:r>
            <a:r>
              <a:rPr lang="en-US" altLang="zh-CN" sz="3600" b="1" dirty="0">
                <a:solidFill>
                  <a:srgbClr val="AE6339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System Design for Route Planning Application</a:t>
            </a:r>
            <a:endParaRPr lang="en-US" altLang="zh-CN" sz="3600" b="1" dirty="0">
              <a:solidFill>
                <a:srgbClr val="AE6339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74650" y="948055"/>
            <a:ext cx="1002220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Project Goal</a:t>
            </a:r>
            <a:r>
              <a:rPr lang="zh-CN" altLang="en-US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endParaRPr lang="en-US" altLang="zh-CN" sz="2800" b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Build a program to plan optimized road trips in the USA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Users input:</a:t>
            </a:r>
            <a:endParaRPr lang="en-US" altLang="zh-CN" sz="2800" b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A starting city and destination city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Zero or more attractions they want to visit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4650" y="2907030"/>
            <a:ext cx="8600440" cy="3785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Find a route that:</a:t>
            </a:r>
            <a:endParaRPr lang="en-US" altLang="zh-CN" sz="2800" b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Starts at the origin city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Visits all selected attractions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Ends at the destination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/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Minimizes the total driving distance</a:t>
            </a:r>
            <a:endParaRPr lang="en-US" altLang="zh-CN" sz="2800" b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Core Components</a:t>
            </a:r>
            <a:r>
              <a:rPr lang="zh-CN" altLang="en-US" sz="2800" b="1">
                <a:latin typeface="Times New Roman" panose="02020503050405090304" pitchFamily="18" charset="0"/>
                <a:cs typeface="Times New Roman" panose="02020503050405090304" pitchFamily="18" charset="0"/>
              </a:rPr>
              <a:t>：</a:t>
            </a:r>
            <a:endParaRPr lang="en-US" altLang="zh-CN" sz="2800" b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Graph construction using real map data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Shortest path algorithms (Dijkstra, A*)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Attraction ordering (TSP, Nearest Neighbor + 2-opt)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400">
                <a:latin typeface="Times New Roman" panose="02020503050405090304" pitchFamily="18" charset="0"/>
                <a:cs typeface="Times New Roman" panose="02020503050405090304" pitchFamily="18" charset="0"/>
              </a:rPr>
              <a:t>Object-oriented program design</a:t>
            </a:r>
            <a:endParaRPr lang="en-US" altLang="zh-CN" sz="24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8865" y="1877695"/>
            <a:ext cx="5793740" cy="405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2583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65220" y="1028701"/>
            <a:ext cx="11261090" cy="5049729"/>
            <a:chOff x="465220" y="1028701"/>
            <a:chExt cx="11261090" cy="5049729"/>
          </a:xfrm>
        </p:grpSpPr>
        <p:sp>
          <p:nvSpPr>
            <p:cNvPr id="3" name="îsḷïḋe"/>
            <p:cNvSpPr/>
            <p:nvPr/>
          </p:nvSpPr>
          <p:spPr>
            <a:xfrm>
              <a:off x="465220" y="1028701"/>
              <a:ext cx="7504029" cy="2590800"/>
            </a:xfrm>
            <a:prstGeom prst="rect">
              <a:avLst/>
            </a:prstGeom>
            <a:solidFill>
              <a:srgbClr val="D0A793"/>
            </a:solidFill>
            <a:ln>
              <a:noFill/>
            </a:ln>
            <a:effectLst>
              <a:outerShdw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4" name="îṣļîḑe"/>
            <p:cNvSpPr/>
            <p:nvPr/>
          </p:nvSpPr>
          <p:spPr>
            <a:xfrm>
              <a:off x="4420635" y="1028701"/>
              <a:ext cx="7305675" cy="2590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>
              <a:noFill/>
              <a:prstDash val="sysDash"/>
              <a:miter lim="800000"/>
            </a:ln>
            <a:effectLst>
              <a:outerShdw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5" name="ïšḻïďè"/>
            <p:cNvSpPr txBox="1"/>
            <p:nvPr/>
          </p:nvSpPr>
          <p:spPr bwMode="auto">
            <a:xfrm>
              <a:off x="916681" y="3943134"/>
              <a:ext cx="2865638" cy="54888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Input Layer</a:t>
              </a:r>
              <a:endParaRPr lang="en-US" altLang="zh-CN" sz="28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3" name="îṩ1idè"/>
            <p:cNvSpPr txBox="1"/>
            <p:nvPr>
              <p:custDataLst>
                <p:tags r:id="rId2"/>
              </p:custDataLst>
            </p:nvPr>
          </p:nvSpPr>
          <p:spPr bwMode="auto">
            <a:xfrm>
              <a:off x="4663181" y="3943134"/>
              <a:ext cx="2865638" cy="54888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2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Core Logic Layer:</a:t>
              </a:r>
              <a:endParaRPr lang="en-US" altLang="zh-CN" sz="28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1" name="ïSľîḑè"/>
            <p:cNvSpPr txBox="1"/>
            <p:nvPr>
              <p:custDataLst>
                <p:tags r:id="rId3"/>
              </p:custDataLst>
            </p:nvPr>
          </p:nvSpPr>
          <p:spPr bwMode="auto">
            <a:xfrm>
              <a:off x="8409681" y="3943134"/>
              <a:ext cx="2865638" cy="54888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2800" b="1" dirty="0">
                  <a:latin typeface="Times New Roman" panose="02020503050405090304" pitchFamily="18" charset="0"/>
                  <a:cs typeface="Times New Roman" panose="02020503050405090304" pitchFamily="18" charset="0"/>
                </a:rPr>
                <a:t>Output Layer</a:t>
              </a:r>
              <a:endParaRPr lang="en-US" altLang="zh-CN" sz="2800" b="1" dirty="0"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cxnSp>
          <p:nvCxnSpPr>
            <p:cNvPr id="8" name="直接连接符 7"/>
            <p:cNvCxnSpPr/>
            <p:nvPr>
              <p:custDataLst>
                <p:tags r:id="rId4"/>
              </p:custDataLst>
            </p:nvPr>
          </p:nvCxnSpPr>
          <p:spPr>
            <a:xfrm>
              <a:off x="4222750" y="4011505"/>
              <a:ext cx="0" cy="206692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>
              <p:custDataLst>
                <p:tags r:id="rId5"/>
              </p:custDataLst>
            </p:nvPr>
          </p:nvCxnSpPr>
          <p:spPr>
            <a:xfrm>
              <a:off x="7969250" y="4011505"/>
              <a:ext cx="0" cy="206692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šḷîďé"/>
            <p:cNvSpPr txBox="1"/>
            <p:nvPr/>
          </p:nvSpPr>
          <p:spPr>
            <a:xfrm>
              <a:off x="594760" y="1475106"/>
              <a:ext cx="3958590" cy="15341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en-US" altLang="zh-CN" sz="2800" b="1" dirty="0">
                  <a:solidFill>
                    <a:schemeClr val="bg1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The application follows a modular architecture: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sp>
        <p:nvSpPr>
          <p:cNvPr id="17" name="TextBox 13"/>
          <p:cNvSpPr txBox="1"/>
          <p:nvPr/>
        </p:nvSpPr>
        <p:spPr>
          <a:xfrm>
            <a:off x="803275" y="4697095"/>
            <a:ext cx="309245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2000" dirty="0">
                <a:latin typeface="Times New Roman" panose="02020503050405090304" pitchFamily="18" charset="0"/>
                <a:ea typeface="思源宋体 Heavy" panose="02020900000000000000" pitchFamily="18" charset="-122"/>
                <a:cs typeface="Times New Roman" panose="02020503050405090304" pitchFamily="18" charset="0"/>
              </a:rPr>
              <a:t>Reads data from attractions.csv and roads.csv</a:t>
            </a:r>
            <a:endParaRPr lang="en-US" altLang="zh-CN" sz="2000" dirty="0">
              <a:latin typeface="Times New Roman" panose="02020503050405090304" pitchFamily="18" charset="0"/>
              <a:ea typeface="思源宋体 Heavy" panose="02020900000000000000" pitchFamily="18" charset="-122"/>
              <a:cs typeface="Times New Roman" panose="02020503050405090304" pitchFamily="18" charset="0"/>
            </a:endParaRPr>
          </a:p>
        </p:txBody>
      </p:sp>
      <p:sp>
        <p:nvSpPr>
          <p:cNvPr id="18" name="TextBox 13"/>
          <p:cNvSpPr txBox="1"/>
          <p:nvPr>
            <p:custDataLst>
              <p:tags r:id="rId6"/>
            </p:custDataLst>
          </p:nvPr>
        </p:nvSpPr>
        <p:spPr>
          <a:xfrm>
            <a:off x="8211820" y="4697095"/>
            <a:ext cx="3343275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buClrTx/>
              <a:buSzTx/>
              <a:buFontTx/>
              <a:defRPr/>
            </a:pPr>
            <a:r>
              <a:rPr lang="en-US" altLang="zh-CN" sz="2000" dirty="0">
                <a:latin typeface="Times New Roman" panose="02020503050405090304" pitchFamily="18" charset="0"/>
                <a:ea typeface="思源宋体 Heavy" panose="02020900000000000000" pitchFamily="18" charset="-122"/>
                <a:cs typeface="Times New Roman" panose="02020503050405090304" pitchFamily="18" charset="0"/>
              </a:rPr>
              <a:t>Displays route details and test results</a:t>
            </a:r>
            <a:endParaRPr lang="en-US" altLang="zh-CN" sz="2000" dirty="0">
              <a:latin typeface="Times New Roman" panose="02020503050405090304" pitchFamily="18" charset="0"/>
              <a:ea typeface="思源宋体 Heavy" panose="02020900000000000000" pitchFamily="18" charset="-122"/>
              <a:cs typeface="Times New Roman" panose="02020503050405090304" pitchFamily="18" charset="0"/>
            </a:endParaRPr>
          </a:p>
        </p:txBody>
      </p:sp>
      <p:sp>
        <p:nvSpPr>
          <p:cNvPr id="19" name="TextBox 13"/>
          <p:cNvSpPr txBox="1"/>
          <p:nvPr>
            <p:custDataLst>
              <p:tags r:id="rId7"/>
            </p:custDataLst>
          </p:nvPr>
        </p:nvSpPr>
        <p:spPr>
          <a:xfrm>
            <a:off x="4222750" y="4697095"/>
            <a:ext cx="3662045" cy="12541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buClrTx/>
              <a:buSzTx/>
              <a:buFontTx/>
              <a:defRPr/>
            </a:pPr>
            <a:r>
              <a:rPr lang="en-US" altLang="zh-CN" sz="2000" dirty="0">
                <a:latin typeface="Times New Roman" panose="02020503050405090304" pitchFamily="18" charset="0"/>
                <a:ea typeface="思源宋体 Heavy" panose="02020900000000000000" pitchFamily="18" charset="-122"/>
                <a:cs typeface="Times New Roman" panose="02020503050405090304" pitchFamily="18" charset="0"/>
              </a:rPr>
              <a:t>Handles graph creation, route calculation, and attraction ordering</a:t>
            </a:r>
            <a:endParaRPr lang="en-US" altLang="zh-CN" sz="2000" dirty="0">
              <a:latin typeface="Times New Roman" panose="02020503050405090304" pitchFamily="18" charset="0"/>
              <a:ea typeface="思源宋体 Heavy" panose="02020900000000000000" pitchFamily="18" charset="-122"/>
              <a:cs typeface="Times New Roman" panose="02020503050405090304" pitchFamily="18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1200" dirty="0">
              <a:latin typeface="思源宋体 Heavy" panose="02020900000000000000" pitchFamily="18" charset="-122"/>
              <a:ea typeface="思源宋体 Heavy" panose="02020900000000000000" pitchFamily="18" charset="-122"/>
              <a:cs typeface="Times New Roman" panose="02020503050405090304" pitchFamily="18" charset="0"/>
            </a:endParaRPr>
          </a:p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endParaRPr lang="en-US" altLang="zh-CN" sz="1200" dirty="0">
              <a:latin typeface="思源宋体 Heavy" panose="02020900000000000000" pitchFamily="18" charset="-122"/>
              <a:ea typeface="思源宋体 Heavy" panose="02020900000000000000" pitchFamily="18" charset="-122"/>
              <a:cs typeface="Times New Roman" panose="0202050305040509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 dirty="0">
                <a:solidFill>
                  <a:srgbClr val="AE6339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TaskＡ－System Architecture</a:t>
            </a:r>
            <a:endParaRPr lang="en-US" altLang="zh-CN" sz="3600" b="1" dirty="0">
              <a:solidFill>
                <a:srgbClr val="AE6339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5" name="任意多边形: 形状 20"/>
          <p:cNvSpPr/>
          <p:nvPr/>
        </p:nvSpPr>
        <p:spPr>
          <a:xfrm>
            <a:off x="-1082040" y="6078220"/>
            <a:ext cx="7766685" cy="846455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1" name="组合 81"/>
          <p:cNvGrpSpPr/>
          <p:nvPr/>
        </p:nvGrpSpPr>
        <p:grpSpPr>
          <a:xfrm>
            <a:off x="4489896" y="1066513"/>
            <a:ext cx="7181242" cy="2464268"/>
            <a:chOff x="1918" y="105095"/>
            <a:chExt cx="7837" cy="2680"/>
          </a:xfrm>
        </p:grpSpPr>
        <p:pic>
          <p:nvPicPr>
            <p:cNvPr id="79" name="图片 79" descr="788511747537741_.pic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18" y="105095"/>
              <a:ext cx="7837" cy="2248"/>
            </a:xfrm>
            <a:prstGeom prst="rect">
              <a:avLst/>
            </a:prstGeom>
          </p:spPr>
        </p:pic>
        <p:sp>
          <p:nvSpPr>
            <p:cNvPr id="80" name="文本框 80"/>
            <p:cNvSpPr txBox="1"/>
            <p:nvPr>
              <p:custDataLst>
                <p:tags r:id="rId10"/>
              </p:custDataLst>
            </p:nvPr>
          </p:nvSpPr>
          <p:spPr>
            <a:xfrm>
              <a:off x="4172" y="107343"/>
              <a:ext cx="4320" cy="43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p>
              <a:pPr algn="just"/>
              <a:r>
                <a:rPr lang="en-US" altLang="zh-CN" sz="10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rPr>
                <a:t>Figure.8 MVC Architecture of the interaction</a:t>
              </a:r>
              <a:endParaRPr lang="en-US" altLang="zh-CN" sz="1000" kern="100">
                <a:latin typeface="Calibri" panose="020F0502020204030204"/>
                <a:ea typeface="宋体"/>
                <a:cs typeface="Times New Roman" panose="02020503050405090304"/>
                <a:sym typeface="Times New Roman" panose="020205030504050903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  <p:bldLst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42645" y="175895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rgbClr val="AE6339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TaskＡ－Data Structure Design</a:t>
            </a:r>
            <a:endParaRPr lang="en-US" altLang="zh-CN" sz="3600" b="1" dirty="0">
              <a:solidFill>
                <a:srgbClr val="AE6339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2415" y="855980"/>
            <a:ext cx="48482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attractions.csv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Stored as:</a:t>
            </a:r>
            <a:r>
              <a:rPr lang="en-US" altLang="zh-CN" sz="2000" i="1">
                <a:latin typeface="Times New Roman" panose="02020503050405090304" pitchFamily="18" charset="0"/>
                <a:cs typeface="Times New Roman" panose="02020503050405090304" pitchFamily="18" charset="0"/>
              </a:rPr>
              <a:t> HashMap&lt;String, String&gt;</a:t>
            </a:r>
            <a:endParaRPr lang="en-US" altLang="zh-CN" sz="2000" i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 (Attraction Name 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 City Name)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O(1) lookup speed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Simple and memory-efficient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No need to create complex objects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84875" y="897255"/>
            <a:ext cx="620712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roads.csv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Stored as: </a:t>
            </a:r>
            <a:r>
              <a:rPr lang="en-US" altLang="zh-CN" sz="2000" i="1">
                <a:latin typeface="Times New Roman" panose="02020503050405090304" pitchFamily="18" charset="0"/>
                <a:cs typeface="Times New Roman" panose="02020503050405090304" pitchFamily="18" charset="0"/>
              </a:rPr>
              <a:t>List&lt;DataLoader.RoadConnection&gt;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RoadConnection includes: </a:t>
            </a:r>
            <a:r>
              <a:rPr lang="en-US" altLang="zh-CN" sz="2000" i="1">
                <a:latin typeface="Times New Roman" panose="02020503050405090304" pitchFamily="18" charset="0"/>
                <a:cs typeface="Times New Roman" panose="02020503050405090304" pitchFamily="18" charset="0"/>
              </a:rPr>
              <a:t>cityA, cityB, distance</a:t>
            </a:r>
            <a:endParaRPr lang="en-US" altLang="zh-CN" sz="2000" i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endParaRPr lang="en-US" altLang="zh-CN" sz="2000" i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l">
              <a:buClrTx/>
              <a:buSzTx/>
              <a:buNone/>
            </a:pP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Easy to load line-by-line and transfer to the graph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7805" y="3374390"/>
            <a:ext cx="5109210" cy="2864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Graph Representation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Stored as: </a:t>
            </a:r>
            <a:r>
              <a:rPr lang="en-US" altLang="zh-CN" sz="2000" i="1">
                <a:latin typeface="Times New Roman" panose="02020503050405090304" pitchFamily="18" charset="0"/>
                <a:cs typeface="Times New Roman" panose="02020503050405090304" pitchFamily="18" charset="0"/>
              </a:rPr>
              <a:t>HashMap&lt;String, Map&lt;String, Integer&gt;&gt;</a:t>
            </a:r>
            <a:endParaRPr lang="en-US" altLang="zh-CN" sz="2000" i="1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 (City 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 Neighbor </a:t>
            </a:r>
            <a:r>
              <a:rPr lang="en-US" altLang="en-US" sz="2000">
                <a:latin typeface="Times New Roman" panose="02020503050405090304" pitchFamily="18" charset="0"/>
                <a:cs typeface="Times New Roman" panose="02020503050405090304" pitchFamily="18" charset="0"/>
              </a:rPr>
              <a:t>→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 Distance)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Efficient for sparse graphs (US road network)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Fast neighbor access: O(1)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Easy to scale and update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5161915" y="3765550"/>
          <a:ext cx="6671310" cy="1663700"/>
        </p:xfrm>
        <a:graphic>
          <a:graphicData uri="http://schemas.openxmlformats.org/drawingml/2006/table">
            <a:tbl>
              <a:tblPr/>
              <a:tblGrid>
                <a:gridCol w="1460500"/>
                <a:gridCol w="1431290"/>
                <a:gridCol w="1403350"/>
                <a:gridCol w="1164590"/>
                <a:gridCol w="1211580"/>
              </a:tblGrid>
              <a:tr h="415925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Representation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Space Complexity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Neighbor Access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Edge Lookup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Memory Usage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5925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A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djacency List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O(V+E)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O(1)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O(deg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(v)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low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15925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Adjacency Matrix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O(V</a:t>
                      </a:r>
                      <a:r>
                        <a:rPr lang="en-US" altLang="zh-CN" sz="1200" baseline="300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2</a:t>
                      </a: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O(V)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O(1)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high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15925"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Edge List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O(E)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O(E)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Calibri" panose="020F0502020204030204"/>
                        </a:rPr>
                        <a:t>O(E)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Calibri" panose="020F0502020204030204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marL="85725" indent="0" algn="ctr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>
                          <a:solidFill>
                            <a:srgbClr val="000000"/>
                          </a:solidFill>
                          <a:latin typeface="Calibri" panose="020F0502020204030204"/>
                          <a:ea typeface="宋体" pitchFamily="2" charset="-122"/>
                        </a:rPr>
                        <a:t>medium</a:t>
                      </a:r>
                      <a:endParaRPr lang="en-US" altLang="zh-CN" sz="1200">
                        <a:solidFill>
                          <a:srgbClr val="000000"/>
                        </a:solidFill>
                        <a:latin typeface="Calibri" panose="020F0502020204030204"/>
                        <a:ea typeface="宋体" pitchFamily="2" charset="-122"/>
                      </a:endParaRPr>
                    </a:p>
                  </a:txBody>
                  <a:tcPr marL="68580" marR="68580" marT="0" marB="0" anchor="t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75BD42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solidFill>
                  <a:srgbClr val="AE6339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TaskＡ－Class Structure and Interactions</a:t>
            </a:r>
            <a:endParaRPr lang="en-US" altLang="zh-CN" sz="3600" b="1" dirty="0">
              <a:solidFill>
                <a:srgbClr val="AE6339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8775" y="855980"/>
            <a:ext cx="6616700" cy="2696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Model Layer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PathfindingModel: Facade for loading data and running pathfinding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Graph: Adjacency </a:t>
            </a:r>
            <a:r>
              <a:rPr lang="en-US" altLang="zh-CN" sz="2000" i="1">
                <a:latin typeface="Times New Roman" panose="02020503050405090304" pitchFamily="18" charset="0"/>
                <a:cs typeface="Times New Roman" panose="02020503050405090304" pitchFamily="18" charset="0"/>
              </a:rPr>
              <a:t>list Map&lt;String, Map&lt;String, Integer&gt;&gt;; </a:t>
            </a:r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supports fast neighbor access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PathPlanner: Manages algorithm calls; uses caching for TSP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PathResult: Stores result path, total distance, and stats (immutable)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39890" y="3976370"/>
            <a:ext cx="5452110" cy="2343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Algorithm Layer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DijkstraPathfinder / AStarPathfinder: Find shortest path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TspPathfinder: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Exact (permutations)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Approximate (NN + 2-opt)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HeuristicStrategy: Interface (e.g., Haversine, Zero)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pSp>
        <p:nvGrpSpPr>
          <p:cNvPr id="9" name="组合 9"/>
          <p:cNvGrpSpPr/>
          <p:nvPr/>
        </p:nvGrpSpPr>
        <p:grpSpPr>
          <a:xfrm>
            <a:off x="7155815" y="855980"/>
            <a:ext cx="3825275" cy="3158960"/>
            <a:chOff x="9242" y="53440"/>
            <a:chExt cx="5565" cy="4996"/>
          </a:xfrm>
        </p:grpSpPr>
        <p:pic>
          <p:nvPicPr>
            <p:cNvPr id="19" name="图片 19" descr="model_classes_diagram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42" y="53440"/>
              <a:ext cx="5334" cy="4565"/>
            </a:xfrm>
            <a:prstGeom prst="rect">
              <a:avLst/>
            </a:prstGeom>
          </p:spPr>
        </p:pic>
        <p:sp>
          <p:nvSpPr>
            <p:cNvPr id="33" name="文本框 33"/>
            <p:cNvSpPr txBox="1"/>
            <p:nvPr/>
          </p:nvSpPr>
          <p:spPr>
            <a:xfrm>
              <a:off x="9779" y="57987"/>
              <a:ext cx="5028" cy="449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/>
              <a:r>
                <a:rPr lang="en-US" altLang="zh-CN" sz="800" kern="100">
                  <a:latin typeface="Calibri" panose="020F0502020204030204"/>
                  <a:ea typeface="宋体" pitchFamily="2" charset="-122"/>
                  <a:cs typeface="Times New Roman" panose="02020503050405090304"/>
                  <a:sym typeface="Times New Roman" panose="02020503050405090304"/>
                </a:rPr>
                <a:t>Figure 2: UML Class Diagram of the Model Components</a:t>
              </a:r>
              <a:endParaRPr lang="en-US" altLang="zh-CN" sz="800" kern="100">
                <a:latin typeface="Calibri" panose="020F0502020204030204"/>
                <a:ea typeface="宋体" pitchFamily="2" charset="-122"/>
                <a:cs typeface="Times New Roman" panose="02020503050405090304"/>
                <a:sym typeface="Times New Roman" panose="02020503050405090304"/>
              </a:endParaRPr>
            </a:p>
          </p:txBody>
        </p:sp>
      </p:grpSp>
      <p:pic>
        <p:nvPicPr>
          <p:cNvPr id="32" name="图片 32" descr="algorithm_classes_diagr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3429000"/>
            <a:ext cx="3569335" cy="3045460"/>
          </a:xfrm>
          <a:prstGeom prst="rect">
            <a:avLst/>
          </a:prstGeom>
        </p:spPr>
      </p:pic>
      <p:sp>
        <p:nvSpPr>
          <p:cNvPr id="34" name="文本框 34"/>
          <p:cNvSpPr txBox="1"/>
          <p:nvPr/>
        </p:nvSpPr>
        <p:spPr>
          <a:xfrm>
            <a:off x="1842135" y="6474460"/>
            <a:ext cx="3186430" cy="28384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just"/>
            <a:r>
              <a:rPr lang="en-US" altLang="zh-CN" sz="800" kern="100">
                <a:latin typeface="Calibri" panose="020F0502020204030204"/>
                <a:ea typeface="宋体" pitchFamily="2" charset="-122"/>
                <a:cs typeface="Times New Roman" panose="02020503050405090304"/>
                <a:sym typeface="Times New Roman" panose="02020503050405090304"/>
              </a:rPr>
              <a:t>Figure 3: UML Class Diagram of the Algorithm Implementations</a:t>
            </a:r>
            <a:endParaRPr lang="en-US" altLang="zh-CN" sz="800" kern="100">
              <a:latin typeface="Calibri" panose="020F0502020204030204"/>
              <a:ea typeface="宋体" pitchFamily="2" charset="-122"/>
              <a:cs typeface="Times New Roman" panose="02020503050405090304"/>
              <a:sym typeface="Times New Roman" panose="0202050305040509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2816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AE6339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TaskＡ－Class Structure and Interactions</a:t>
            </a:r>
            <a:endParaRPr lang="en-US" altLang="zh-CN" sz="3600" b="1" dirty="0">
              <a:solidFill>
                <a:srgbClr val="AE6339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1" descr="截屏2025-05-17 21.39.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855" y="947420"/>
            <a:ext cx="7407910" cy="5306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7805" y="1184275"/>
            <a:ext cx="42564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View Layer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MapPanel: Renders cities, roads, and paths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ControlPanel: Receives user input (city/POI selection)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ResultsPanel: Displays route + performance metrics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4" name="图片 14" descr="view_classes_diagram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7805" y="3385820"/>
            <a:ext cx="4076700" cy="2861310"/>
          </a:xfrm>
          <a:prstGeom prst="rect">
            <a:avLst/>
          </a:prstGeom>
        </p:spPr>
      </p:pic>
      <p:sp>
        <p:nvSpPr>
          <p:cNvPr id="35" name="文本框 35"/>
          <p:cNvSpPr txBox="1"/>
          <p:nvPr>
            <p:custDataLst>
              <p:tags r:id="rId4"/>
            </p:custDataLst>
          </p:nvPr>
        </p:nvSpPr>
        <p:spPr>
          <a:xfrm>
            <a:off x="1000125" y="6247130"/>
            <a:ext cx="3186430" cy="283845"/>
          </a:xfrm>
          <a:prstGeom prst="rect">
            <a:avLst/>
          </a:prstGeom>
          <a:noFill/>
          <a:ln w="6350">
            <a:noFill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p>
            <a:pPr algn="just"/>
            <a:r>
              <a:rPr lang="en-US" altLang="zh-CN" sz="800" kern="100">
                <a:latin typeface="Calibri" panose="020F0502020204030204"/>
                <a:ea typeface="宋体" pitchFamily="2" charset="-122"/>
                <a:cs typeface="Times New Roman" panose="02020503050405090304"/>
                <a:sym typeface="Times New Roman" panose="02020503050405090304"/>
              </a:rPr>
              <a:t>Figure 4: Class Diagram of the View Components</a:t>
            </a:r>
            <a:endParaRPr lang="en-US" altLang="zh-CN" sz="800" kern="100">
              <a:latin typeface="Calibri" panose="020F0502020204030204"/>
              <a:ea typeface="宋体" pitchFamily="2" charset="-122"/>
              <a:cs typeface="Times New Roman" panose="02020503050405090304"/>
              <a:sym typeface="Times New Roman" panose="0202050305040509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69662"/>
          </a:xfrm>
          <a:prstGeom prst="rect">
            <a:avLst/>
          </a:prstGeom>
          <a:solidFill>
            <a:srgbClr val="EFE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17805" y="210820"/>
            <a:ext cx="11366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AE6339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+mn-ea"/>
              </a:rPr>
              <a:t>TaskＡ－Application of Object-Oriented Programming (OOP) Principles</a:t>
            </a:r>
            <a:endParaRPr lang="en-US" altLang="zh-CN" sz="3600" b="1" dirty="0">
              <a:solidFill>
                <a:srgbClr val="AE6339"/>
              </a:solidFill>
              <a:latin typeface="Times New Roman" panose="02020503050405090304" pitchFamily="18" charset="0"/>
              <a:cs typeface="Times New Roman" panose="02020503050405090304" pitchFamily="18" charset="0"/>
              <a:sym typeface="+mn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0" y="6530831"/>
            <a:ext cx="7766446" cy="327169"/>
          </a:xfrm>
          <a:custGeom>
            <a:avLst/>
            <a:gdLst>
              <a:gd name="connsiteX0" fmla="*/ 2552410 w 7766446"/>
              <a:gd name="connsiteY0" fmla="*/ 217 h 327169"/>
              <a:gd name="connsiteX1" fmla="*/ 4402755 w 7766446"/>
              <a:gd name="connsiteY1" fmla="*/ 93489 h 327169"/>
              <a:gd name="connsiteX2" fmla="*/ 5784515 w 7766446"/>
              <a:gd name="connsiteY2" fmla="*/ 144289 h 327169"/>
              <a:gd name="connsiteX3" fmla="*/ 6861475 w 7766446"/>
              <a:gd name="connsiteY3" fmla="*/ 32529 h 327169"/>
              <a:gd name="connsiteX4" fmla="*/ 7636175 w 7766446"/>
              <a:gd name="connsiteY4" fmla="*/ 271289 h 327169"/>
              <a:gd name="connsiteX5" fmla="*/ 7766446 w 7766446"/>
              <a:gd name="connsiteY5" fmla="*/ 327169 h 327169"/>
              <a:gd name="connsiteX6" fmla="*/ 0 w 7766446"/>
              <a:gd name="connsiteY6" fmla="*/ 327169 h 327169"/>
              <a:gd name="connsiteX7" fmla="*/ 32753 w 7766446"/>
              <a:gd name="connsiteY7" fmla="*/ 318531 h 327169"/>
              <a:gd name="connsiteX8" fmla="*/ 2045635 w 7766446"/>
              <a:gd name="connsiteY8" fmla="*/ 12209 h 327169"/>
              <a:gd name="connsiteX9" fmla="*/ 2552410 w 7766446"/>
              <a:gd name="connsiteY9" fmla="*/ 217 h 3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66446" h="327169">
                <a:moveTo>
                  <a:pt x="2552410" y="217"/>
                </a:moveTo>
                <a:cubicBezTo>
                  <a:pt x="3360905" y="5178"/>
                  <a:pt x="4402755" y="93489"/>
                  <a:pt x="4402755" y="93489"/>
                </a:cubicBezTo>
                <a:cubicBezTo>
                  <a:pt x="5025902" y="115502"/>
                  <a:pt x="5374728" y="154449"/>
                  <a:pt x="5784515" y="144289"/>
                </a:cubicBezTo>
                <a:cubicBezTo>
                  <a:pt x="6194302" y="134129"/>
                  <a:pt x="6456768" y="-43671"/>
                  <a:pt x="6861475" y="32529"/>
                </a:cubicBezTo>
                <a:cubicBezTo>
                  <a:pt x="7063828" y="70629"/>
                  <a:pt x="7366512" y="163339"/>
                  <a:pt x="7636175" y="271289"/>
                </a:cubicBezTo>
                <a:lnTo>
                  <a:pt x="7766446" y="327169"/>
                </a:lnTo>
                <a:lnTo>
                  <a:pt x="0" y="327169"/>
                </a:lnTo>
                <a:lnTo>
                  <a:pt x="32753" y="318531"/>
                </a:lnTo>
                <a:cubicBezTo>
                  <a:pt x="557413" y="186940"/>
                  <a:pt x="1412752" y="54860"/>
                  <a:pt x="2045635" y="12209"/>
                </a:cubicBezTo>
                <a:cubicBezTo>
                  <a:pt x="2191685" y="2367"/>
                  <a:pt x="2365834" y="-927"/>
                  <a:pt x="2552410" y="217"/>
                </a:cubicBezTo>
                <a:close/>
              </a:path>
            </a:pathLst>
          </a:custGeom>
          <a:solidFill>
            <a:srgbClr val="D4B5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51155" y="1482725"/>
            <a:ext cx="6602730" cy="4802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Encapsulation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Each algorithm has its own class (e.g., Dijkstra, A*)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Internal logic hidden; only public methods exposed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PathResult is immutable and safely shared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Abstraction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Interfaces simplify algorithm use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PathResult hides internal logic, only shows results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Inheritance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Heuristics share the HeuristicStrategy interface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UI panels extend JPanel to reuse rendering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400" b="1">
                <a:solidFill>
                  <a:srgbClr val="2E3F55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Polymorphism</a:t>
            </a:r>
            <a:endParaRPr lang="en-US" altLang="zh-CN" sz="2400" b="1">
              <a:solidFill>
                <a:srgbClr val="2E3F55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Different algorithms/heuristics used with the same interface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r>
              <a:rPr lang="en-US" altLang="zh-CN" sz="2000">
                <a:latin typeface="Times New Roman" panose="02020503050405090304" pitchFamily="18" charset="0"/>
                <a:cs typeface="Times New Roman" panose="02020503050405090304" pitchFamily="18" charset="0"/>
              </a:rPr>
              <a:t>Controller handles them without knowing implementation</a:t>
            </a:r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endParaRPr lang="en-US" altLang="zh-CN" sz="200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pSp>
        <p:nvGrpSpPr>
          <p:cNvPr id="39" name="组合 39"/>
          <p:cNvGrpSpPr/>
          <p:nvPr/>
        </p:nvGrpSpPr>
        <p:grpSpPr>
          <a:xfrm>
            <a:off x="5922328" y="1152843"/>
            <a:ext cx="6391275" cy="1975718"/>
            <a:chOff x="1286" y="58341"/>
            <a:chExt cx="10964" cy="3744"/>
          </a:xfrm>
        </p:grpSpPr>
        <p:grpSp>
          <p:nvGrpSpPr>
            <p:cNvPr id="28" name="组合 28"/>
            <p:cNvGrpSpPr/>
            <p:nvPr/>
          </p:nvGrpSpPr>
          <p:grpSpPr>
            <a:xfrm>
              <a:off x="1286" y="58341"/>
              <a:ext cx="10412" cy="2709"/>
              <a:chOff x="3106" y="47628"/>
              <a:chExt cx="10412" cy="2709"/>
            </a:xfrm>
          </p:grpSpPr>
          <p:sp>
            <p:nvSpPr>
              <p:cNvPr id="24" name="文本框 24"/>
              <p:cNvSpPr txBox="1"/>
              <p:nvPr>
                <p:custDataLst>
                  <p:tags r:id="rId1"/>
                </p:custDataLst>
              </p:nvPr>
            </p:nvSpPr>
            <p:spPr>
              <a:xfrm>
                <a:off x="6378" y="47632"/>
                <a:ext cx="3563" cy="2703"/>
              </a:xfrm>
              <a:prstGeom prst="rect">
                <a:avLst/>
              </a:prstGeom>
              <a:noFill/>
              <a:ln w="6350">
                <a:solidFill>
                  <a:schemeClr val="bg2">
                    <a:lumMod val="90000"/>
                  </a:schemeClr>
                </a:solidFill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 rtl="0" eaLnBrk="1" fontAlgn="auto" latinLnBrk="0" hangingPunct="1">
                  <a:lnSpc>
                    <a:spcPts val="600"/>
                  </a:lnSpc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public void </a:t>
                </a:r>
                <a:r>
                  <a:rPr lang="en-US" altLang="zh-CN" sz="500" kern="0">
                    <a:solidFill>
                      <a:srgbClr val="00627A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buildGraph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(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List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&lt;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RoadConnection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&gt; roads) {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for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(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RoadConnection road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: roads) {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   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String cityA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=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road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.getCityA();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   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String cityB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=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road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.getCityB();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int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distance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=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road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.getDistance();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 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</a:t>
                </a:r>
                <a: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// </a:t>
                </a:r>
                <a: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...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    </a:t>
                </a:r>
                <a: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// Add edges in the undirected graph</a:t>
                </a:r>
                <a:b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   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addEdge(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cityA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,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cityB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,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distance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);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    addEdge(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cityB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,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cityA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,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distance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);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}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}</a:t>
                </a:r>
                <a:endParaRPr lang="en-US" altLang="zh-CN" sz="500" kern="0">
                  <a:solidFill>
                    <a:srgbClr val="080808"/>
                  </a:solidFill>
                  <a:latin typeface="monospace"/>
                  <a:ea typeface="monospace"/>
                  <a:cs typeface="monospace"/>
                  <a:sym typeface="Times New Roman" panose="02020503050405090304"/>
                </a:endParaRPr>
              </a:p>
              <a:p>
                <a:pPr algn="l" rtl="0" eaLnBrk="1" fontAlgn="auto" latinLnBrk="0" hangingPunct="1">
                  <a:lnSpc>
                    <a:spcPts val="600"/>
                  </a:lnSpc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 </a:t>
                </a:r>
                <a:endParaRPr lang="en-US" altLang="zh-CN" sz="500" kern="0">
                  <a:solidFill>
                    <a:srgbClr val="080808"/>
                  </a:solidFill>
                  <a:latin typeface="monospace"/>
                  <a:ea typeface="monospace"/>
                  <a:cs typeface="monospace"/>
                  <a:sym typeface="Times New Roman" panose="02020503050405090304"/>
                </a:endParaRPr>
              </a:p>
              <a:p>
                <a:pPr algn="l" rtl="0" eaLnBrk="1" fontAlgn="auto" latinLnBrk="0" hangingPunct="1">
                  <a:lnSpc>
                    <a:spcPts val="600"/>
                  </a:lnSpc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private void </a:t>
                </a:r>
                <a:r>
                  <a:rPr lang="en-US" altLang="zh-CN" sz="500" kern="0">
                    <a:solidFill>
                      <a:srgbClr val="00627A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addEdge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(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String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source,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String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destination,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int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distance) {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adjacencyList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.computeIfAbsent(source, k -&gt;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new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HashMap&lt;&gt;()).put(destination, distance);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}</a:t>
                </a:r>
                <a:endParaRPr lang="en-US" altLang="zh-CN" sz="500" kern="0">
                  <a:latin typeface="monospace"/>
                  <a:ea typeface="monospace"/>
                  <a:cs typeface="monospace"/>
                  <a:sym typeface="Times New Roman" panose="02020503050405090304"/>
                </a:endParaRPr>
              </a:p>
              <a:p>
                <a:pPr algn="just" rtl="0" eaLnBrk="1" fontAlgn="auto" latinLnBrk="0" hangingPunct="1">
                  <a:lnSpc>
                    <a:spcPts val="600"/>
                  </a:lnSpc>
                </a:pPr>
                <a:r>
                  <a:rPr lang="en-US" altLang="zh-CN" sz="5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 </a:t>
                </a:r>
                <a:endParaRPr lang="en-US" altLang="zh-CN" sz="5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</p:txBody>
          </p:sp>
          <p:sp>
            <p:nvSpPr>
              <p:cNvPr id="26" name="文本框 26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3106" y="47628"/>
                <a:ext cx="3167" cy="2693"/>
              </a:xfrm>
              <a:prstGeom prst="rect">
                <a:avLst/>
              </a:prstGeom>
              <a:noFill/>
              <a:ln w="6350">
                <a:solidFill>
                  <a:schemeClr val="bg2">
                    <a:lumMod val="90000"/>
                  </a:schemeClr>
                </a:solidFill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 rtl="0" eaLnBrk="1" fontAlgn="auto" latinLnBrk="0" hangingPunct="1">
                  <a:lnSpc>
                    <a:spcPts val="600"/>
                  </a:lnSpc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public class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Graph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{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private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Map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&lt;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String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,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Map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&lt;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String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,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Integer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&gt;&gt; 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adjacencyList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private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Set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&lt;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String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&gt; 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nodes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private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Map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&lt;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String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,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double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[]&gt; 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coordinates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; </a:t>
                </a:r>
                <a: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// Store coordinates for each city</a:t>
                </a:r>
                <a:b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b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//Constructor initializes an empty graph</a:t>
                </a:r>
                <a:b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public </a:t>
                </a:r>
                <a:r>
                  <a:rPr lang="en-US" altLang="zh-CN" sz="500" kern="0">
                    <a:solidFill>
                      <a:srgbClr val="00627A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Graph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() {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    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adjacencyList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=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new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HashMap&lt;&gt;();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    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nodes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=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new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HashSet&lt;&gt;();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    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coordinates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=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new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HashMap&lt;&gt;();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}</a:t>
                </a:r>
                <a:endParaRPr lang="en-US" altLang="zh-CN" sz="500" kern="0">
                  <a:latin typeface="monospace"/>
                  <a:ea typeface="monospace"/>
                  <a:cs typeface="monospace"/>
                  <a:sym typeface="Times New Roman" panose="02020503050405090304"/>
                </a:endParaRPr>
              </a:p>
              <a:p>
                <a:pPr algn="just" rtl="0" eaLnBrk="1" fontAlgn="auto" latinLnBrk="0" hangingPunct="1">
                  <a:lnSpc>
                    <a:spcPts val="600"/>
                  </a:lnSpc>
                </a:pPr>
                <a:r>
                  <a:rPr lang="en-US" altLang="zh-CN" sz="5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。。。</a:t>
                </a:r>
                <a:endParaRPr lang="en-US" altLang="zh-CN" sz="5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  <a:p>
                <a:pPr algn="just" rtl="0" eaLnBrk="1" fontAlgn="auto" latinLnBrk="0" hangingPunct="1">
                  <a:lnSpc>
                    <a:spcPts val="600"/>
                  </a:lnSpc>
                </a:pPr>
                <a:r>
                  <a:rPr lang="en-US" altLang="zh-CN" sz="5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}</a:t>
                </a:r>
                <a:endParaRPr lang="en-US" altLang="zh-CN" sz="5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</p:txBody>
          </p:sp>
          <p:sp>
            <p:nvSpPr>
              <p:cNvPr id="27" name="文本框 27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0017" y="47633"/>
                <a:ext cx="3501" cy="2704"/>
              </a:xfrm>
              <a:prstGeom prst="rect">
                <a:avLst/>
              </a:prstGeom>
              <a:noFill/>
              <a:ln w="6350">
                <a:solidFill>
                  <a:schemeClr val="bg2">
                    <a:lumMod val="90000"/>
                  </a:schemeClr>
                </a:solidFill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 rtl="0" eaLnBrk="1" fontAlgn="auto" latinLnBrk="0" hangingPunct="1">
                  <a:lnSpc>
                    <a:spcPts val="600"/>
                  </a:lnSpc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public class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PathResult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{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private final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List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&lt;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String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&gt; 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path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private final int 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totalDistance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; </a:t>
                </a:r>
                <a:endParaRPr lang="en-US" altLang="zh-CN" sz="500" kern="0">
                  <a:solidFill>
                    <a:srgbClr val="080808"/>
                  </a:solidFill>
                  <a:latin typeface="monospace"/>
                  <a:ea typeface="monospace"/>
                  <a:cs typeface="monospace"/>
                  <a:sym typeface="Times New Roman" panose="02020503050405090304"/>
                </a:endParaRPr>
              </a:p>
              <a:p>
                <a:pPr algn="l" rtl="0" eaLnBrk="1" fontAlgn="auto" latinLnBrk="0" hangingPunct="1">
                  <a:lnSpc>
                    <a:spcPts val="600"/>
                  </a:lnSpc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private final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AlgorithmStats 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stats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; </a:t>
                </a:r>
                <a:endParaRPr lang="en-US" altLang="zh-CN" sz="500" kern="0">
                  <a:latin typeface="monospace"/>
                  <a:ea typeface="monospace"/>
                  <a:cs typeface="monospace"/>
                  <a:sym typeface="Times New Roman" panose="02020503050405090304"/>
                </a:endParaRPr>
              </a:p>
              <a:p>
                <a:pPr algn="l" rtl="0" eaLnBrk="1" fontAlgn="auto" latinLnBrk="0" hangingPunct="1">
                  <a:lnSpc>
                    <a:spcPts val="600"/>
                  </a:lnSpc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 </a:t>
                </a:r>
                <a:endParaRPr lang="en-US" altLang="zh-CN" sz="500" kern="0">
                  <a:solidFill>
                    <a:srgbClr val="0033B3"/>
                  </a:solidFill>
                  <a:latin typeface="monospace"/>
                  <a:ea typeface="monospace"/>
                  <a:cs typeface="monospace"/>
                  <a:sym typeface="Times New Roman" panose="02020503050405090304"/>
                </a:endParaRPr>
              </a:p>
              <a:p>
                <a:pPr algn="l" rtl="0" eaLnBrk="1" fontAlgn="auto" latinLnBrk="0" hangingPunct="1">
                  <a:lnSpc>
                    <a:spcPts val="600"/>
                  </a:lnSpc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public </a:t>
                </a:r>
                <a:r>
                  <a:rPr lang="en-US" altLang="zh-CN" sz="500" kern="0">
                    <a:solidFill>
                      <a:srgbClr val="00627A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PathResult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(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List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&lt;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String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&gt; path,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int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totalDistance,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AlgorithmStats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stats) {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// Ensure path is unmodifiable and a defensive copy is made</a:t>
                </a:r>
                <a:b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i="1" kern="0">
                    <a:solidFill>
                      <a:srgbClr val="8C8C8C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this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.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path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= (path !=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null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) ?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Collections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.</a:t>
                </a:r>
                <a:r>
                  <a:rPr lang="en-US" altLang="zh-CN" sz="500" i="1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unmodifiableList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(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new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ArrayList&lt;&gt;(path)) : </a:t>
                </a:r>
                <a:r>
                  <a:rPr lang="en-US" altLang="zh-CN" sz="500" kern="0">
                    <a:solidFill>
                      <a:srgbClr val="000000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Collections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.</a:t>
                </a:r>
                <a:r>
                  <a:rPr lang="en-US" altLang="zh-CN" sz="500" i="1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emptyList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();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this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.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totalDistance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= totalDistance;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  </a:t>
                </a:r>
                <a:r>
                  <a: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this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.</a:t>
                </a:r>
                <a:r>
                  <a:rPr lang="en-US" altLang="zh-CN" sz="500" kern="0">
                    <a:solidFill>
                      <a:srgbClr val="871094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stats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= stats;</a:t>
                </a:r>
                <a:b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</a:b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  </a:t>
                </a:r>
                <a:r>
                  <a: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rPr>
                  <a:t>}</a:t>
                </a:r>
                <a:endParaRPr lang="en-US" altLang="zh-CN" sz="500" kern="0">
                  <a:latin typeface="monospace"/>
                  <a:ea typeface="monospace"/>
                  <a:cs typeface="monospace"/>
                  <a:sym typeface="Times New Roman" panose="02020503050405090304"/>
                </a:endParaRPr>
              </a:p>
              <a:p>
                <a:pPr algn="just" rtl="0" eaLnBrk="1" fontAlgn="auto" latinLnBrk="0" hangingPunct="1">
                  <a:lnSpc>
                    <a:spcPts val="600"/>
                  </a:lnSpc>
                </a:pPr>
                <a:r>
                  <a:rPr lang="en-US" altLang="zh-CN" sz="5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。。。</a:t>
                </a:r>
                <a:endParaRPr lang="en-US" altLang="zh-CN" sz="5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  <a:p>
                <a:pPr algn="just" rtl="0" eaLnBrk="1" fontAlgn="auto" latinLnBrk="0" hangingPunct="1">
                  <a:lnSpc>
                    <a:spcPts val="600"/>
                  </a:lnSpc>
                </a:pPr>
                <a:r>
                  <a:rPr lang="en-US" altLang="zh-CN" sz="5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}</a:t>
                </a:r>
                <a:endParaRPr lang="en-US" altLang="zh-CN" sz="5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</p:txBody>
          </p:sp>
        </p:grpSp>
        <p:grpSp>
          <p:nvGrpSpPr>
            <p:cNvPr id="38" name="组合 38"/>
            <p:cNvGrpSpPr/>
            <p:nvPr/>
          </p:nvGrpSpPr>
          <p:grpSpPr>
            <a:xfrm>
              <a:off x="1383" y="61076"/>
              <a:ext cx="10867" cy="1009"/>
              <a:chOff x="1316" y="58311"/>
              <a:chExt cx="10867" cy="1009"/>
            </a:xfrm>
          </p:grpSpPr>
          <p:sp>
            <p:nvSpPr>
              <p:cNvPr id="25" name="文本框 25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738" y="58788"/>
                <a:ext cx="8225" cy="53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/>
                <a:r>
                  <a:rPr lang="en-US" altLang="zh-CN" sz="10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Figure 9 </a:t>
                </a:r>
                <a:r>
                  <a:rPr lang="en-US" altLang="zh-CN" sz="10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Code example of the application of Encapsulation</a:t>
                </a:r>
                <a:endParaRPr lang="en-US" altLang="zh-CN" sz="10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</p:txBody>
          </p:sp>
          <p:sp>
            <p:nvSpPr>
              <p:cNvPr id="29" name="文本框 29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316" y="58311"/>
                <a:ext cx="3467" cy="467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/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(</a:t>
                </a:r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a</a:t>
                </a:r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) . </a:t>
                </a:r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Private fileds example in </a:t>
                </a:r>
                <a:r>
                  <a:rPr lang="en-US" altLang="zh-CN" sz="800" kern="100">
                    <a:latin typeface="Courier New" panose="02070409020205090404"/>
                    <a:ea typeface="宋体"/>
                    <a:cs typeface="Times New Roman" panose="02020503050405090304"/>
                    <a:sym typeface="Times New Roman" panose="02020503050405090304"/>
                  </a:rPr>
                  <a:t>Graph</a:t>
                </a:r>
                <a:endParaRPr lang="en-US" altLang="zh-CN" sz="9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</p:txBody>
          </p:sp>
          <p:sp>
            <p:nvSpPr>
              <p:cNvPr id="30" name="文本框 30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4444" y="58321"/>
                <a:ext cx="4230" cy="467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/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(b) . </a:t>
                </a:r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Information hiding example in </a:t>
                </a:r>
                <a:r>
                  <a:rPr lang="en-US" altLang="zh-CN" sz="800" kern="100">
                    <a:latin typeface="Courier New" panose="02070409020205090404"/>
                    <a:ea typeface="宋体"/>
                    <a:cs typeface="Times New Roman" panose="02020503050405090304"/>
                    <a:sym typeface="Times New Roman" panose="02020503050405090304"/>
                  </a:rPr>
                  <a:t>Graph</a:t>
                </a:r>
                <a:endParaRPr lang="en-US" altLang="zh-CN" sz="9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</p:txBody>
          </p:sp>
          <p:sp>
            <p:nvSpPr>
              <p:cNvPr id="31" name="文本框 3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997" y="58363"/>
                <a:ext cx="4186" cy="47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/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(c) . </a:t>
                </a:r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Immutable object example in </a:t>
                </a:r>
                <a:r>
                  <a:rPr lang="en-US" altLang="zh-CN" sz="800" kern="100">
                    <a:latin typeface="Courier New" panose="02070409020205090404"/>
                    <a:ea typeface="宋体"/>
                    <a:cs typeface="Times New Roman" panose="02020503050405090304"/>
                    <a:sym typeface="Times New Roman" panose="02020503050405090304"/>
                  </a:rPr>
                  <a:t>PathResult</a:t>
                </a:r>
                <a:endParaRPr lang="en-US" altLang="zh-CN" sz="9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</p:txBody>
          </p:sp>
        </p:grpSp>
      </p:grpSp>
      <p:grpSp>
        <p:nvGrpSpPr>
          <p:cNvPr id="50" name="组合 50"/>
          <p:cNvGrpSpPr/>
          <p:nvPr/>
        </p:nvGrpSpPr>
        <p:grpSpPr>
          <a:xfrm>
            <a:off x="5831840" y="3390900"/>
            <a:ext cx="6050280" cy="1910715"/>
            <a:chOff x="842" y="71211"/>
            <a:chExt cx="10129" cy="3996"/>
          </a:xfrm>
        </p:grpSpPr>
        <p:cxnSp>
          <p:nvCxnSpPr>
            <p:cNvPr id="46" name="直接连接符 46"/>
            <p:cNvCxnSpPr/>
            <p:nvPr>
              <p:custDataLst>
                <p:tags r:id="rId8"/>
              </p:custDataLst>
            </p:nvPr>
          </p:nvCxnSpPr>
          <p:spPr>
            <a:xfrm>
              <a:off x="4884" y="71230"/>
              <a:ext cx="0" cy="25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49" name="组合 49"/>
            <p:cNvGrpSpPr/>
            <p:nvPr/>
          </p:nvGrpSpPr>
          <p:grpSpPr>
            <a:xfrm>
              <a:off x="842" y="71211"/>
              <a:ext cx="10129" cy="3996"/>
              <a:chOff x="2493" y="71165"/>
              <a:chExt cx="10129" cy="3996"/>
            </a:xfrm>
          </p:grpSpPr>
          <p:grpSp>
            <p:nvGrpSpPr>
              <p:cNvPr id="44" name="组合 44"/>
              <p:cNvGrpSpPr/>
              <p:nvPr/>
            </p:nvGrpSpPr>
            <p:grpSpPr>
              <a:xfrm>
                <a:off x="2670" y="71165"/>
                <a:ext cx="9952" cy="2529"/>
                <a:chOff x="3140" y="71173"/>
                <a:chExt cx="9952" cy="2529"/>
              </a:xfrm>
            </p:grpSpPr>
            <p:sp>
              <p:nvSpPr>
                <p:cNvPr id="40" name="文本框 40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3140" y="71173"/>
                  <a:ext cx="3736" cy="2529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public class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TspPathfinder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{</a:t>
                  </a:r>
                  <a:br>
                    <a:rPr lang="en-US" altLang="zh-CN" sz="500" i="1" kern="0">
                      <a:solidFill>
                        <a:srgbClr val="8C8C8C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i="1" kern="0">
                      <a:solidFill>
                        <a:srgbClr val="8C8C8C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    </a:t>
                  </a:r>
                  <a:r>
                    <a:rPr lang="en-US" altLang="zh-CN" sz="500" kern="0">
                      <a:solidFill>
                        <a:srgbClr val="9E880D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@FunctionalInterface</a:t>
                  </a:r>
                  <a:br>
                    <a:rPr lang="en-US" altLang="zh-CN" sz="500" kern="0">
                      <a:solidFill>
                        <a:srgbClr val="9E880D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kern="0">
                      <a:solidFill>
                        <a:srgbClr val="9E880D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    </a:t>
                  </a: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public interface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PathSegmentProvider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{</a:t>
                  </a:r>
                  <a:b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       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PathResult </a:t>
                  </a:r>
                  <a:r>
                    <a:rPr lang="en-US" altLang="zh-CN" sz="500" kern="0">
                      <a:solidFill>
                        <a:srgbClr val="00627A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getShortestPathSegment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(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from,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to);</a:t>
                  </a:r>
                  <a:b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    }</a:t>
                  </a:r>
                  <a:b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    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indent="0"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9E880D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@FunctionalInterface</a:t>
                  </a:r>
                  <a:br>
                    <a:rPr lang="en-US" altLang="zh-CN" sz="500" kern="0">
                      <a:solidFill>
                        <a:srgbClr val="9E880D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kern="0">
                      <a:solidFill>
                        <a:srgbClr val="9E880D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    </a:t>
                  </a: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public interface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AStarPathSegmentProvider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{</a:t>
                  </a:r>
                  <a:b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       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PathResult </a:t>
                  </a:r>
                  <a:r>
                    <a:rPr lang="en-US" altLang="zh-CN" sz="500" kern="0">
                      <a:solidFill>
                        <a:srgbClr val="00627A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getShortestPathAStarSegment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(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from,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to,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HeuristicStrategy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strategy);</a:t>
                  </a:r>
                  <a:b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    }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indent="0"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...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}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algn="just" rtl="0" eaLnBrk="1" fontAlgn="auto" latinLnBrk="0" hangingPunct="1">
                    <a:lnSpc>
                      <a:spcPts val="600"/>
                    </a:lnSpc>
                  </a:pPr>
                  <a:r>
                    <a:rPr lang="en-US" altLang="zh-CN" sz="500" kern="100">
                      <a:latin typeface="Calibri" panose="020F0502020204030204"/>
                      <a:ea typeface="宋体"/>
                      <a:cs typeface="Times New Roman" panose="02020503050405090304"/>
                      <a:sym typeface="Times New Roman" panose="02020503050405090304"/>
                    </a:rPr>
                    <a:t> </a:t>
                  </a:r>
                  <a:endParaRPr lang="en-US" altLang="zh-CN" sz="5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endParaRPr>
                </a:p>
              </p:txBody>
            </p:sp>
            <p:sp>
              <p:nvSpPr>
                <p:cNvPr id="41" name="文本框 41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7111" y="71173"/>
                  <a:ext cx="2954" cy="1301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public class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DijkstraPathfinder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{</a:t>
                  </a:r>
                  <a:endParaRPr lang="en-US" altLang="zh-CN" sz="500" kern="0"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...</a:t>
                  </a:r>
                  <a:endPara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indent="63500"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public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PathResult </a:t>
                  </a:r>
                  <a:r>
                    <a:rPr lang="en-US" altLang="zh-CN" sz="500" kern="0">
                      <a:solidFill>
                        <a:srgbClr val="00627A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findShortestPath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(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start,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end) {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indent="63500"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return new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PathResult(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path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distance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stats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);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indent="63500"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}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indent="63500"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...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}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</p:txBody>
            </p:sp>
            <p:sp>
              <p:nvSpPr>
                <p:cNvPr id="42" name="文本框 42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10127" y="71177"/>
                  <a:ext cx="2954" cy="1301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public class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AStarPathfinder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{</a:t>
                  </a:r>
                  <a:endParaRPr lang="en-US" altLang="zh-CN" sz="500" kern="0"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...</a:t>
                  </a:r>
                  <a:endParaRPr lang="en-US" altLang="zh-CN" sz="500" kern="0">
                    <a:solidFill>
                      <a:srgbClr val="0033B3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indent="63500"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public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PathResult </a:t>
                  </a:r>
                  <a:r>
                    <a:rPr lang="en-US" altLang="zh-CN" sz="500" kern="0">
                      <a:solidFill>
                        <a:srgbClr val="00627A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findShortestPath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(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start,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end) {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indent="63500"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return new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PathResult(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path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distance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stats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);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indent="63500"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}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indent="63500"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...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}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</p:txBody>
            </p:sp>
            <p:sp>
              <p:nvSpPr>
                <p:cNvPr id="43" name="文本框 43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7103" y="72530"/>
                  <a:ext cx="5989" cy="1142"/>
                </a:xfrm>
                <a:prstGeom prst="rect">
                  <a:avLst/>
                </a:prstGeom>
                <a:noFill/>
                <a:ln w="635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noAutofit/>
                </a:bodyPr>
                <a:lstStyle/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public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PathResult </a:t>
                  </a:r>
                  <a:r>
                    <a:rPr lang="en-US" altLang="zh-CN" sz="500" kern="0">
                      <a:solidFill>
                        <a:srgbClr val="00627A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findShortestPath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(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start,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end) {</a:t>
                  </a:r>
                  <a:b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    </a:t>
                  </a: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return </a:t>
                  </a:r>
                  <a:r>
                    <a:rPr lang="en-US" altLang="zh-CN" sz="500" kern="0">
                      <a:solidFill>
                        <a:srgbClr val="871094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dijkstraPathfinder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.findShortestPath(start, end);</a:t>
                  </a:r>
                  <a:b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}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public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PathResult </a:t>
                  </a:r>
                  <a:r>
                    <a:rPr lang="en-US" altLang="zh-CN" sz="500" kern="0">
                      <a:solidFill>
                        <a:srgbClr val="00627A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findShortestPathAStar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(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start,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String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end, </a:t>
                  </a:r>
                  <a:r>
                    <a:rPr lang="en-US" altLang="zh-CN" sz="500" kern="0">
                      <a:solidFill>
                        <a:srgbClr val="000000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HeuristicStrategy 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heuristicStrategy) {</a:t>
                  </a:r>
                  <a:b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    </a:t>
                  </a:r>
                  <a:r>
                    <a:rPr lang="en-US" altLang="zh-CN" sz="500" kern="0">
                      <a:solidFill>
                        <a:srgbClr val="0033B3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return </a:t>
                  </a:r>
                  <a:r>
                    <a:rPr lang="en-US" altLang="zh-CN" sz="500" kern="0">
                      <a:solidFill>
                        <a:srgbClr val="871094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aStarPathfinder</a:t>
                  </a: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.findShortestPathAStar(start, end, heuristicStrategy);</a:t>
                  </a:r>
                  <a:b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</a:b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}</a:t>
                  </a:r>
                  <a:endParaRPr lang="en-US" altLang="zh-CN" sz="500" kern="0"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 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  <a:p>
                  <a:pPr algn="l" rtl="0" eaLnBrk="1" fontAlgn="auto" latinLnBrk="0" hangingPunct="1">
                    <a:lnSpc>
                      <a:spcPts val="600"/>
                    </a:lnSpc>
                    <a:tabLst>
                      <a:tab pos="581660" algn="l"/>
                      <a:tab pos="1163320" algn="l"/>
                      <a:tab pos="1744980" algn="l"/>
                      <a:tab pos="2326640" algn="l"/>
                      <a:tab pos="2908300" algn="l"/>
                      <a:tab pos="3489960" algn="l"/>
                      <a:tab pos="4071620" algn="l"/>
                      <a:tab pos="4653280" algn="l"/>
                      <a:tab pos="5234940" algn="l"/>
                      <a:tab pos="5816600" algn="l"/>
                      <a:tab pos="6398260" algn="l"/>
                      <a:tab pos="6979920" algn="l"/>
                      <a:tab pos="7561580" algn="l"/>
                      <a:tab pos="8143240" algn="l"/>
                      <a:tab pos="8724900" algn="l"/>
                      <a:tab pos="9306560" algn="l"/>
                    </a:tabLst>
                  </a:pPr>
                  <a:r>
                    <a:rPr lang="en-US" altLang="zh-CN" sz="500" kern="0">
                      <a:solidFill>
                        <a:srgbClr val="080808"/>
                      </a:solidFill>
                      <a:latin typeface="monospace"/>
                      <a:ea typeface="monospace"/>
                      <a:cs typeface="monospace"/>
                      <a:sym typeface="Times New Roman" panose="02020503050405090304"/>
                    </a:rPr>
                    <a:t> </a:t>
                  </a:r>
                  <a:endParaRPr lang="en-US" altLang="zh-CN" sz="500" kern="0">
                    <a:solidFill>
                      <a:srgbClr val="080808"/>
                    </a:solidFill>
                    <a:latin typeface="monospace"/>
                    <a:ea typeface="monospace"/>
                    <a:cs typeface="monospace"/>
                    <a:sym typeface="Times New Roman" panose="02020503050405090304"/>
                  </a:endParaRPr>
                </a:p>
              </p:txBody>
            </p:sp>
          </p:grpSp>
          <p:sp>
            <p:nvSpPr>
              <p:cNvPr id="45" name="文本框 4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4997" y="74607"/>
                <a:ext cx="6190" cy="554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/>
                <a:r>
                  <a:rPr lang="en-US" altLang="zh-CN" sz="10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Figure.10 </a:t>
                </a:r>
                <a:r>
                  <a:rPr lang="en-US" altLang="zh-CN" sz="10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Code example of the application of Abstraction</a:t>
                </a:r>
                <a:endParaRPr lang="en-US" altLang="zh-CN" sz="10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</p:txBody>
          </p:sp>
          <p:sp>
            <p:nvSpPr>
              <p:cNvPr id="47" name="文本框 47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2493" y="73716"/>
                <a:ext cx="4942" cy="552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/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(</a:t>
                </a:r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a</a:t>
                </a:r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) . </a:t>
                </a:r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Functional Interface example in </a:t>
                </a:r>
                <a:r>
                  <a:rPr lang="en-US" altLang="zh-CN" sz="800" kern="100">
                    <a:latin typeface="Courier New" panose="02070409020205090404"/>
                    <a:ea typeface="宋体"/>
                    <a:cs typeface="Times New Roman" panose="02020503050405090304"/>
                    <a:sym typeface="Times New Roman" panose="02020503050405090304"/>
                  </a:rPr>
                  <a:t>TspPathfinder</a:t>
                </a:r>
                <a:endParaRPr lang="en-US" altLang="zh-CN" sz="9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</p:txBody>
          </p:sp>
          <p:sp>
            <p:nvSpPr>
              <p:cNvPr id="48" name="文本框 48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566" y="73814"/>
                <a:ext cx="4558" cy="601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just"/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(</a:t>
                </a:r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b</a:t>
                </a:r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) . </a:t>
                </a:r>
                <a:r>
                  <a:rPr lang="en-US" altLang="zh-CN" sz="800" kern="100">
                    <a:latin typeface="Calibri" panose="020F0502020204030204"/>
                    <a:ea typeface="宋体"/>
                    <a:cs typeface="Times New Roman" panose="02020503050405090304"/>
                    <a:sym typeface="Times New Roman" panose="02020503050405090304"/>
                  </a:rPr>
                  <a:t>Abstraction application in </a:t>
                </a:r>
                <a:r>
                  <a:rPr lang="en-US" altLang="zh-CN" sz="800" kern="100">
                    <a:latin typeface="Courier New" panose="02070409020205090404"/>
                    <a:ea typeface="宋体"/>
                    <a:cs typeface="Times New Roman" panose="02020503050405090304"/>
                    <a:sym typeface="Times New Roman" panose="02020503050405090304"/>
                  </a:rPr>
                  <a:t>PathResult</a:t>
                </a:r>
                <a:endParaRPr lang="en-US" altLang="zh-CN" sz="9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endParaRPr>
              </a:p>
            </p:txBody>
          </p:sp>
        </p:grpSp>
      </p:grpSp>
      <p:grpSp>
        <p:nvGrpSpPr>
          <p:cNvPr id="4" name="组合 53"/>
          <p:cNvGrpSpPr/>
          <p:nvPr/>
        </p:nvGrpSpPr>
        <p:grpSpPr>
          <a:xfrm>
            <a:off x="6883400" y="5393690"/>
            <a:ext cx="4883785" cy="1337310"/>
            <a:chOff x="2220" y="79588"/>
            <a:chExt cx="10045" cy="3241"/>
          </a:xfrm>
        </p:grpSpPr>
        <p:pic>
          <p:nvPicPr>
            <p:cNvPr id="5" name="图片 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t="5093" b="25829"/>
            <a:stretch>
              <a:fillRect/>
            </a:stretch>
          </p:blipFill>
          <p:spPr>
            <a:xfrm>
              <a:off x="3767" y="79588"/>
              <a:ext cx="6757" cy="2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文本框 52"/>
            <p:cNvSpPr txBox="1"/>
            <p:nvPr>
              <p:custDataLst>
                <p:tags r:id="rId18"/>
              </p:custDataLst>
            </p:nvPr>
          </p:nvSpPr>
          <p:spPr>
            <a:xfrm>
              <a:off x="2220" y="82087"/>
              <a:ext cx="10045" cy="742"/>
            </a:xfrm>
            <a:prstGeom prst="rect">
              <a:avLst/>
            </a:prstGeom>
            <a:noFill/>
            <a:ln w="6350">
              <a:noFill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/>
              <a:r>
                <a:rPr lang="en-US" altLang="zh-CN" sz="10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rPr>
                <a:t>Figure 11</a:t>
              </a:r>
              <a:r>
                <a:rPr lang="en-US" altLang="zh-CN" sz="10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rPr>
                <a:t> </a:t>
              </a:r>
              <a:r>
                <a:rPr lang="en-US" altLang="zh-CN" sz="10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rPr>
                <a:t>Inheritance hierarchy diagram for Heuristic S</a:t>
              </a:r>
              <a:r>
                <a:rPr lang="en-US" altLang="zh-CN" sz="1000" kern="100">
                  <a:latin typeface="Calibri" panose="020F0502020204030204"/>
                  <a:ea typeface="宋体"/>
                  <a:cs typeface="Times New Roman" panose="02020503050405090304"/>
                  <a:sym typeface="Times New Roman" panose="02020503050405090304"/>
                </a:rPr>
                <a:t>trategies</a:t>
              </a:r>
              <a:endParaRPr lang="en-US" altLang="zh-CN" sz="1000" kern="100">
                <a:latin typeface="Calibri" panose="020F0502020204030204"/>
                <a:ea typeface="宋体"/>
                <a:cs typeface="Times New Roman" panose="02020503050405090304"/>
                <a:sym typeface="Times New Roman" panose="020205030504050903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78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91590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2000410" y="2665557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832375" y="3444238"/>
            <a:ext cx="1357447" cy="0"/>
          </a:xfrm>
          <a:prstGeom prst="line">
            <a:avLst/>
          </a:prstGeom>
          <a:ln w="28575">
            <a:solidFill>
              <a:srgbClr val="2E3F55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431177" y="627017"/>
            <a:ext cx="5207726" cy="4943937"/>
            <a:chOff x="3431177" y="627017"/>
            <a:chExt cx="5207726" cy="4943937"/>
          </a:xfrm>
        </p:grpSpPr>
        <p:sp>
          <p:nvSpPr>
            <p:cNvPr id="17" name="椭圆 16"/>
            <p:cNvSpPr/>
            <p:nvPr/>
          </p:nvSpPr>
          <p:spPr>
            <a:xfrm>
              <a:off x="4007031" y="1287045"/>
              <a:ext cx="4177938" cy="4283909"/>
            </a:xfrm>
            <a:prstGeom prst="ellipse">
              <a:avLst/>
            </a:prstGeom>
            <a:noFill/>
            <a:ln w="38100">
              <a:gradFill>
                <a:gsLst>
                  <a:gs pos="100000">
                    <a:srgbClr val="AE6339"/>
                  </a:gs>
                  <a:gs pos="65000">
                    <a:srgbClr val="EFE6DD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 useBgFill="1">
          <p:nvSpPr>
            <p:cNvPr id="18" name="矩形 17"/>
            <p:cNvSpPr/>
            <p:nvPr/>
          </p:nvSpPr>
          <p:spPr>
            <a:xfrm>
              <a:off x="3431177" y="627017"/>
              <a:ext cx="5207726" cy="28019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489269" y="1775320"/>
              <a:ext cx="3213463" cy="3307361"/>
              <a:chOff x="4489269" y="1775320"/>
              <a:chExt cx="3213463" cy="330736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4489269" y="1775320"/>
                <a:ext cx="3213463" cy="330736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">
                  <a:avLst/>
                </a:prstTxWarp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COURSE PRESENTATION TEMPLATE</a:t>
                </a:r>
                <a:endParaRPr lang="zh-CN" altLang="en-US" sz="44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4693919" y="2859613"/>
                <a:ext cx="2804161" cy="1076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Part </a:t>
                </a:r>
                <a:r>
                  <a:rPr lang="zh-CN" altLang="en-US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Ｂ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 algn="ctr">
                  <a:buClrTx/>
                  <a:buSzTx/>
                  <a:buFontTx/>
                </a:pPr>
                <a:r>
                  <a:rPr lang="en-US" altLang="zh-CN" sz="3200" b="1" dirty="0">
                    <a:solidFill>
                      <a:srgbClr val="AE6339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Evaluation</a:t>
                </a:r>
                <a:endParaRPr lang="en-US" altLang="zh-CN" sz="3200" b="1" dirty="0">
                  <a:solidFill>
                    <a:srgbClr val="AE6339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 rot="5400000">
            <a:off x="6001293" y="599985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5400000">
            <a:off x="5940334" y="-677622"/>
            <a:ext cx="189412" cy="1526884"/>
          </a:xfrm>
          <a:prstGeom prst="rect">
            <a:avLst/>
          </a:prstGeom>
          <a:solidFill>
            <a:srgbClr val="2E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advTm="3000">
        <p15:prstTrans prst="drape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252,&quot;width&quot;:4252}"/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TABLE_ENDDRAG_ORIGIN_RECT" val="525*130"/>
  <p:tag name="TABLE_ENDDRAG_RECT" val="408*299*525*130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ISLIDE.DIAGRAM" val="258387"/>
  <p:tag name="KSO_WM_DIAGRAM_VIRTUALLY_FRAME" val="{&quot;height&quot;:462.24992125984255,&quot;left&quot;:36.63149606299213,&quot;top&quot;:81.00007874015748,&quot;width&quot;:886.7369291338582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462.24992125984255,&quot;left&quot;:36.63149606299213,&quot;top&quot;:81.00007874015748,&quot;width&quot;:886.7369291338582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TABLE_ENDDRAG_ORIGIN_RECT" val="783*143"/>
  <p:tag name="TABLE_ENDDRAG_RECT" val="78*372*783*143"/>
</p:tagLst>
</file>

<file path=ppt/tags/tag32.xml><?xml version="1.0" encoding="utf-8"?>
<p:tagLst xmlns:p="http://schemas.openxmlformats.org/presentationml/2006/main">
  <p:tag name="TABLE_ENDDRAG_ORIGIN_RECT" val="524*130"/>
  <p:tag name="TABLE_ENDDRAG_RECT" val="24*354*524*130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TABLE_ENDDRAG_ORIGIN_RECT" val="880*257"/>
  <p:tag name="TABLE_ENDDRAG_RECT" val="60*211*881*257"/>
</p:tagLst>
</file>

<file path=ppt/tags/tag37.xml><?xml version="1.0" encoding="utf-8"?>
<p:tagLst xmlns:p="http://schemas.openxmlformats.org/presentationml/2006/main">
  <p:tag name="TABLE_ENDDRAG_ORIGIN_RECT" val="912*252"/>
  <p:tag name="TABLE_ENDDRAG_RECT" val="34*224*912*252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TABLE_ENDDRAG_ORIGIN_RECT" val="325*117"/>
  <p:tag name="TABLE_ENDDRAG_RECT" val="623*239*325*117"/>
</p:tagLst>
</file>

<file path=ppt/tags/tag4.xml><?xml version="1.0" encoding="utf-8"?>
<p:tagLst xmlns:p="http://schemas.openxmlformats.org/presentationml/2006/main">
  <p:tag name="KSO_WM_DIAGRAM_VIRTUALLY_FRAME" val="{&quot;height&quot;:462.24992125984255,&quot;left&quot;:36.63149606299213,&quot;top&quot;:81.00007874015748,&quot;width&quot;:886.7369291338582}"/>
</p:tagLst>
</file>

<file path=ppt/tags/tag40.xml><?xml version="1.0" encoding="utf-8"?>
<p:tagLst xmlns:p="http://schemas.openxmlformats.org/presentationml/2006/main">
  <p:tag name="TABLE_ENDDRAG_ORIGIN_RECT" val="515*121"/>
  <p:tag name="TABLE_ENDDRAG_RECT" val="435*344*515*122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PLACING_PICTURE_USER_VIEWPORT" val="{&quot;height&quot;:4252,&quot;width&quot;:4252}"/>
  <p:tag name="KSO_WM_BEAUTIFY_FLAG" val=""/>
</p:tagLst>
</file>

<file path=ppt/tags/tag43.xml><?xml version="1.0" encoding="utf-8"?>
<p:tagLst xmlns:p="http://schemas.openxmlformats.org/presentationml/2006/main">
  <p:tag name="KSO_WM_UNIT_PLACING_PICTURE_USER_VIEWPORT" val="{&quot;height&quot;:4252,&quot;width&quot;:4252}"/>
  <p:tag name="KSO_WM_BEAUTIFY_FLAG" val=""/>
</p:tagLst>
</file>

<file path=ppt/tags/tag44.xml><?xml version="1.0" encoding="utf-8"?>
<p:tagLst xmlns:p="http://schemas.openxmlformats.org/presentationml/2006/main">
  <p:tag name="TABLE_ENDDRAG_ORIGIN_RECT" val="474*141"/>
  <p:tag name="TABLE_ENDDRAG_RECT" val="26*99*474*141"/>
</p:tagLst>
</file>

<file path=ppt/tags/tag45.xml><?xml version="1.0" encoding="utf-8"?>
<p:tagLst xmlns:p="http://schemas.openxmlformats.org/presentationml/2006/main">
  <p:tag name="TABLE_ENDDRAG_ORIGIN_RECT" val="431*911"/>
  <p:tag name="TABLE_ENDDRAG_RECT" val="54*166*431*911"/>
</p:tagLst>
</file>

<file path=ppt/tags/tag46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47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48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49.xml><?xml version="1.0" encoding="utf-8"?>
<p:tagLst xmlns:p="http://schemas.openxmlformats.org/presentationml/2006/main">
  <p:tag name="KSO_WM_UNIT_PLACING_PICTURE_USER_VIEWPORT" val="{&quot;height&quot;:4252,&quot;width&quot;:4252}"/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462.24992125984255,&quot;left&quot;:36.63149606299213,&quot;top&quot;:81.00007874015748,&quot;width&quot;:886.7369291338582}"/>
</p:tagLst>
</file>

<file path=ppt/tags/tag50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51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52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53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54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55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56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57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58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59.xml><?xml version="1.0" encoding="utf-8"?>
<p:tagLst xmlns:p="http://schemas.openxmlformats.org/presentationml/2006/main">
  <p:tag name="KSO_WM_UNIT_PLACING_PICTURE_USER_VIEWPORT" val="{&quot;height&quot;:4252,&quot;width&quot;:4252}"/>
  <p:tag name="KSO_WM_BEAUTIFY_FLAG" val=""/>
</p:tagLst>
</file>

<file path=ppt/tags/tag6.xml><?xml version="1.0" encoding="utf-8"?>
<p:tagLst xmlns:p="http://schemas.openxmlformats.org/presentationml/2006/main">
  <p:tag name="KSO_WM_DIAGRAM_VIRTUALLY_FRAME" val="{&quot;height&quot;:462.24992125984255,&quot;left&quot;:36.63149606299213,&quot;top&quot;:81.00007874015748,&quot;width&quot;:886.7369291338582}"/>
</p:tagLst>
</file>

<file path=ppt/tags/tag60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61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62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63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64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65.xml><?xml version="1.0" encoding="utf-8"?>
<p:tagLst xmlns:p="http://schemas.openxmlformats.org/presentationml/2006/main">
  <p:tag name="KSO_WM_DIAGRAM_VIRTUALLY_FRAME" val="{&quot;height&quot;:273.75,&quot;left&quot;:169.37149606299212,&quot;top&quot;:112.42755905511811,&quot;width&quot;:588.0000787401574}"/>
</p:tagLst>
</file>

<file path=ppt/tags/tag66.xml><?xml version="1.0" encoding="utf-8"?>
<p:tagLst xmlns:p="http://schemas.openxmlformats.org/presentationml/2006/main">
  <p:tag name="KSO_WM_UNIT_PLACING_PICTURE_USER_VIEWPORT" val="{&quot;height&quot;:4252,&quot;width&quot;:4252}"/>
  <p:tag name="KSO_WM_BEAUTIFY_FLAG" val=""/>
</p:tagLst>
</file>

<file path=ppt/tags/tag67.xml><?xml version="1.0" encoding="utf-8"?>
<p:tagLst xmlns:p="http://schemas.openxmlformats.org/presentationml/2006/main">
  <p:tag name="TABLE_ENDDRAG_ORIGIN_RECT" val="508*166"/>
  <p:tag name="TABLE_ENDDRAG_RECT" val="20*241*508*166"/>
</p:tagLst>
</file>

<file path=ppt/tags/tag68.xml><?xml version="1.0" encoding="utf-8"?>
<p:tagLst xmlns:p="http://schemas.openxmlformats.org/presentationml/2006/main">
  <p:tag name="KSO_WM_UNIT_PLACING_PICTURE_USER_VIEWPORT" val="{&quot;height&quot;:4252,&quot;width&quot;:4252}"/>
  <p:tag name="KSO_WM_BEAUTIFY_FLAG" val=""/>
</p:tagLst>
</file>

<file path=ppt/tags/tag69.xml><?xml version="1.0" encoding="utf-8"?>
<p:tagLst xmlns:p="http://schemas.openxmlformats.org/presentationml/2006/main">
  <p:tag name="KSO_WM_UNIT_PLACING_PICTURE_USER_VIEWPORT" val="{&quot;height&quot;:4252,&quot;width&quot;:4252}"/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462.24992125984255,&quot;left&quot;:36.63149606299213,&quot;top&quot;:81.00007874015748,&quot;width&quot;:886.7369291338582}"/>
</p:tagLst>
</file>

<file path=ppt/tags/tag70.xml><?xml version="1.0" encoding="utf-8"?>
<p:tagLst xmlns:p="http://schemas.openxmlformats.org/presentationml/2006/main">
  <p:tag name="KSO_WM_UNIT_PLACING_PICTURE_USER_VIEWPORT" val="{&quot;height&quot;:4252,&quot;width&quot;:4252}"/>
  <p:tag name="KSO_WM_BEAUTIFY_FLAG" val=""/>
</p:tagLst>
</file>

<file path=ppt/tags/tag71.xml><?xml version="1.0" encoding="utf-8"?>
<p:tagLst xmlns:p="http://schemas.openxmlformats.org/presentationml/2006/main">
  <p:tag name="KSO_WM_UNIT_PLACING_PICTURE_USER_VIEWPORT" val="{&quot;height&quot;:4252,&quot;width&quot;:4252}"/>
  <p:tag name="KSO_WM_BEAUTIFY_FLAG" val=""/>
</p:tagLst>
</file>

<file path=ppt/tags/tag72.xml><?xml version="1.0" encoding="utf-8"?>
<p:tagLst xmlns:p="http://schemas.openxmlformats.org/presentationml/2006/main">
  <p:tag name="ISPRING_PRESENTATION_TITLE" val="PowerPoint 演示文稿"/>
  <p:tag name="ISPRING_FIRST_PUBLISH" val="1"/>
  <p:tag name="COMMONDATA" val="eyJoZGlkIjoiZDdjN2NjMDJjMDhlNTcyODdhZDcxZWMyYWM4YWYyMGQifQ=="/>
</p:tagLst>
</file>

<file path=ppt/tags/tag8.xml><?xml version="1.0" encoding="utf-8"?>
<p:tagLst xmlns:p="http://schemas.openxmlformats.org/presentationml/2006/main">
  <p:tag name="KSO_WM_DIAGRAM_VIRTUALLY_FRAME" val="{&quot;height&quot;:462.24992125984255,&quot;left&quot;:36.63149606299213,&quot;top&quot;:81.00007874015748,&quot;width&quot;:886.7369291338582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14767</Words>
  <Application>WPS 文字</Application>
  <PresentationFormat>宽屏</PresentationFormat>
  <Paragraphs>1070</Paragraphs>
  <Slides>29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8" baseType="lpstr">
      <vt:lpstr>Arial</vt:lpstr>
      <vt:lpstr>宋体</vt:lpstr>
      <vt:lpstr>Wingdings</vt:lpstr>
      <vt:lpstr>隶书</vt:lpstr>
      <vt:lpstr>报隶-简</vt:lpstr>
      <vt:lpstr>Segoe UI Semilight</vt:lpstr>
      <vt:lpstr>Times New Roman</vt:lpstr>
      <vt:lpstr>思源宋体 Heavy</vt:lpstr>
      <vt:lpstr>汉仪书宋二KW</vt:lpstr>
      <vt:lpstr>等线</vt:lpstr>
      <vt:lpstr>Calibri</vt:lpstr>
      <vt:lpstr>Helvetica Neue</vt:lpstr>
      <vt:lpstr>Times New Roman</vt:lpstr>
      <vt:lpstr>汉仪中等线KW</vt:lpstr>
      <vt:lpstr>苹方-简</vt:lpstr>
      <vt:lpstr>微软雅黑</vt:lpstr>
      <vt:lpstr>汉仪旗黑</vt:lpstr>
      <vt:lpstr>宋体</vt:lpstr>
      <vt:lpstr>Arial Unicode MS</vt:lpstr>
      <vt:lpstr>等线 Light</vt:lpstr>
      <vt:lpstr>Arial Black</vt:lpstr>
      <vt:lpstr>等线</vt:lpstr>
      <vt:lpstr>monospace</vt:lpstr>
      <vt:lpstr>Thonburi</vt:lpstr>
      <vt:lpstr>宋体</vt:lpstr>
      <vt:lpstr>Courier New</vt:lpstr>
      <vt:lpstr>Calibri</vt:lpstr>
      <vt:lpstr>Times New Roman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凯 唐</dc:creator>
  <cp:lastModifiedBy>WPS_1662208664</cp:lastModifiedBy>
  <cp:revision>7</cp:revision>
  <dcterms:created xsi:type="dcterms:W3CDTF">2025-05-18T07:37:16Z</dcterms:created>
  <dcterms:modified xsi:type="dcterms:W3CDTF">2025-05-18T07:37:16Z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A43A4A7FB4EC9B9CE63129683F668F8F_43</vt:lpwstr>
  </property>
  <property fmtid="{D5CDD505-2E9C-101B-9397-08002B2CF9AE}" pid="3" name="KSOProductBuildVer">
    <vt:lpwstr>2052-6.7.0.8823</vt:lpwstr>
  </property>
</Properties>
</file>